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61" r:id="rId5"/>
    <p:sldId id="266" r:id="rId6"/>
    <p:sldId id="269" r:id="rId7"/>
    <p:sldId id="268" r:id="rId8"/>
    <p:sldId id="264" r:id="rId9"/>
    <p:sldId id="265" r:id="rId10"/>
    <p:sldId id="271" r:id="rId11"/>
    <p:sldId id="274" r:id="rId12"/>
    <p:sldId id="278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6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20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5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4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2/25/2022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1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08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0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5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1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01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55C62259-4F90-418D-908C-9127ACC5F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0839" y="370224"/>
            <a:ext cx="7203799" cy="603036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A835FD4-D707-4178-B672-AC418F0BE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3467" y="143123"/>
            <a:ext cx="7778543" cy="648456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ECB272-8DC6-AE4F-923D-0131FB236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" r="4781" b="-3"/>
          <a:stretch/>
        </p:blipFill>
        <p:spPr>
          <a:xfrm>
            <a:off x="2782190" y="266074"/>
            <a:ext cx="6513389" cy="5567833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88D562-18D9-411E-AB74-1F80F95F24ED}"/>
              </a:ext>
            </a:extLst>
          </p:cNvPr>
          <p:cNvSpPr txBox="1"/>
          <p:nvPr/>
        </p:nvSpPr>
        <p:spPr>
          <a:xfrm>
            <a:off x="5216241" y="5440085"/>
            <a:ext cx="1645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Surface Finishers Educational Association </a:t>
            </a:r>
          </a:p>
        </p:txBody>
      </p:sp>
    </p:spTree>
    <p:extLst>
      <p:ext uri="{BB962C8B-B14F-4D97-AF65-F5344CB8AC3E}">
        <p14:creationId xmlns:p14="http://schemas.microsoft.com/office/powerpoint/2010/main" val="164792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312684-34E6-4414-83D2-62B3C76BC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934058" cy="6858000"/>
            <a:chOff x="-1" y="0"/>
            <a:chExt cx="10934058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04F4760-8690-4B2E-87EE-6BD660BA8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A7E51E-7B6A-4A79-8F84-47C845C7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C85561-90D2-4AFA-B2C5-F2D61D86C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026B71D-5A6F-48FE-AC6A-D7AAA0180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5E8713CD-9F07-9F46-8413-089B9D26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45" y="1419718"/>
            <a:ext cx="5995739" cy="1187738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California School of the Arts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4A232D-D643-1040-AB7E-EF7AF6700233}"/>
              </a:ext>
            </a:extLst>
          </p:cNvPr>
          <p:cNvSpPr txBox="1">
            <a:spLocks/>
          </p:cNvSpPr>
          <p:nvPr/>
        </p:nvSpPr>
        <p:spPr>
          <a:xfrm>
            <a:off x="5883076" y="2509504"/>
            <a:ext cx="5042211" cy="2142918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endParaRPr lang="en-US" sz="100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0DCBB-F36A-8E4A-AA76-024BE2BABF9E}"/>
              </a:ext>
            </a:extLst>
          </p:cNvPr>
          <p:cNvSpPr txBox="1"/>
          <p:nvPr/>
        </p:nvSpPr>
        <p:spPr>
          <a:xfrm>
            <a:off x="964578" y="2607456"/>
            <a:ext cx="348771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Loan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$1,300,000 (LOC)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Location: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 Gabriel Valley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Business Type: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Non-Profit / Educational Institution</a:t>
            </a:r>
          </a:p>
          <a:p>
            <a:r>
              <a:rPr lang="en-US" sz="1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Gty</a:t>
            </a:r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67.69%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Terms: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 months (non-revolving)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of Proceeds: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Working Capital</a:t>
            </a:r>
          </a:p>
          <a:p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1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73B2CC8F-3B8E-484B-9C9D-D629DA5F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01" y="286515"/>
            <a:ext cx="2222989" cy="2222989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E5145C08-E419-CC42-AFA2-A46233A76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598" y="5746998"/>
            <a:ext cx="732211" cy="73221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E3F613F-E738-4449-A44F-323F85B7A264}"/>
              </a:ext>
            </a:extLst>
          </p:cNvPr>
          <p:cNvSpPr txBox="1">
            <a:spLocks/>
          </p:cNvSpPr>
          <p:nvPr/>
        </p:nvSpPr>
        <p:spPr>
          <a:xfrm>
            <a:off x="4643120" y="1419718"/>
            <a:ext cx="5995739" cy="11877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spc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Fresh Catch Inc.</a:t>
            </a:r>
            <a:endParaRPr lang="en-US" sz="180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574A54-CC53-A44E-B4B4-54C1BCA944BB}"/>
              </a:ext>
            </a:extLst>
          </p:cNvPr>
          <p:cNvSpPr txBox="1"/>
          <p:nvPr/>
        </p:nvSpPr>
        <p:spPr>
          <a:xfrm>
            <a:off x="4677053" y="2607456"/>
            <a:ext cx="4256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Loan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$1,450,000 (Term-Loan)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Location: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Los Angeles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Business Type: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Wholesale Seafood Distributor</a:t>
            </a:r>
          </a:p>
          <a:p>
            <a:r>
              <a:rPr lang="en-US" sz="1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Gty</a:t>
            </a:r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69.0%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Terms: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 yrs. fully amortized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of Proceeds: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Refinance bank debt plus working capital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763105C-8630-C745-9965-A9B8497D921A}"/>
              </a:ext>
            </a:extLst>
          </p:cNvPr>
          <p:cNvSpPr txBox="1">
            <a:spLocks/>
          </p:cNvSpPr>
          <p:nvPr/>
        </p:nvSpPr>
        <p:spPr>
          <a:xfrm>
            <a:off x="930645" y="4281020"/>
            <a:ext cx="5995739" cy="11877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spc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Accurate Machine and Tool</a:t>
            </a:r>
            <a:endParaRPr lang="en-US" sz="180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5A9918-7C66-954E-888D-410867854351}"/>
              </a:ext>
            </a:extLst>
          </p:cNvPr>
          <p:cNvSpPr txBox="1"/>
          <p:nvPr/>
        </p:nvSpPr>
        <p:spPr>
          <a:xfrm>
            <a:off x="964578" y="5468758"/>
            <a:ext cx="5006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Loan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$250,000 (LOC)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Location: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Corona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Business Type: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Machine Shop</a:t>
            </a:r>
          </a:p>
          <a:p>
            <a:r>
              <a:rPr lang="en-US" sz="1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Gty</a:t>
            </a:r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95.0%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Terms: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24-month interest-only and Maturity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of Proceeds: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Working Capital / Disaster Relief Program </a:t>
            </a:r>
          </a:p>
        </p:txBody>
      </p:sp>
      <p:pic>
        <p:nvPicPr>
          <p:cNvPr id="34" name="Picture 33" descr="A picture containing text, electronics, close&#10;&#10;Description automatically generated">
            <a:extLst>
              <a:ext uri="{FF2B5EF4-FFF2-40B4-BE49-F238E27FC236}">
                <a16:creationId xmlns:a16="http://schemas.microsoft.com/office/drawing/2014/main" id="{9EF15463-8B23-264C-80E9-75367DA43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301" y="4281020"/>
            <a:ext cx="2381121" cy="6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8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312684-34E6-4414-83D2-62B3C76BC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934058" cy="6858000"/>
            <a:chOff x="-1" y="0"/>
            <a:chExt cx="10934058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04F4760-8690-4B2E-87EE-6BD660BA8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A7E51E-7B6A-4A79-8F84-47C845C7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C85561-90D2-4AFA-B2C5-F2D61D86C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026B71D-5A6F-48FE-AC6A-D7AAA0180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5E8713CD-9F07-9F46-8413-089B9D26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62" y="1426335"/>
            <a:ext cx="3162406" cy="1187738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Yreka Properties, LLC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0DCBB-F36A-8E4A-AA76-024BE2BABF9E}"/>
              </a:ext>
            </a:extLst>
          </p:cNvPr>
          <p:cNvSpPr txBox="1"/>
          <p:nvPr/>
        </p:nvSpPr>
        <p:spPr>
          <a:xfrm>
            <a:off x="980894" y="2614073"/>
            <a:ext cx="4256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Loan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$2,004,000 (Term-Loan)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Location: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Yreka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Business Type: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Gas Station / Convenience Store</a:t>
            </a:r>
          </a:p>
          <a:p>
            <a:r>
              <a:rPr lang="en-US" sz="1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Gty</a:t>
            </a:r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80.0%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Terms: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 yrs. Fully amortized / </a:t>
            </a:r>
            <a:r>
              <a:rPr lang="en-US" sz="1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Gty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expires after 7 yrs. </a:t>
            </a:r>
            <a:endParaRPr lang="en-US" sz="1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of Proceeds: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Ground up construction of two-story truck stop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054F550-EECA-BA47-9B5E-12D743D6C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30" y="402888"/>
            <a:ext cx="2540000" cy="25400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F66F27D5-D8BE-1E45-8544-07116BCD0518}"/>
              </a:ext>
            </a:extLst>
          </p:cNvPr>
          <p:cNvSpPr txBox="1">
            <a:spLocks/>
          </p:cNvSpPr>
          <p:nvPr/>
        </p:nvSpPr>
        <p:spPr>
          <a:xfrm>
            <a:off x="5249299" y="1426335"/>
            <a:ext cx="5995739" cy="11877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spc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1333 South State College Pkwy, LLC</a:t>
            </a:r>
            <a:endParaRPr lang="en-US" sz="180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4D8C9F-FE74-8949-B22A-1BB5A716B755}"/>
              </a:ext>
            </a:extLst>
          </p:cNvPr>
          <p:cNvSpPr txBox="1"/>
          <p:nvPr/>
        </p:nvSpPr>
        <p:spPr>
          <a:xfrm>
            <a:off x="5283232" y="2614073"/>
            <a:ext cx="4676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Loan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$1,250,000 (Term-Loan)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Location: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Anaheim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Business Type: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Wholesale/Retail Flooring and Appliance Distributor</a:t>
            </a:r>
          </a:p>
          <a:p>
            <a:r>
              <a:rPr lang="en-US" sz="1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Gty</a:t>
            </a:r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80.0%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Terms: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month or 84 month (Should the SBA decline debenture pay-off)</a:t>
            </a:r>
            <a:endParaRPr lang="en-US" sz="1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of Proceeds: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 Acquisition </a:t>
            </a:r>
          </a:p>
        </p:txBody>
      </p:sp>
      <p:pic>
        <p:nvPicPr>
          <p:cNvPr id="34" name="Picture 33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D188B330-3CF7-4349-AFF9-023A9C463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14" y="1171254"/>
            <a:ext cx="2296272" cy="1003268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B56E0B6-D4AA-7543-9DD9-9EE2CB43E432}"/>
              </a:ext>
            </a:extLst>
          </p:cNvPr>
          <p:cNvSpPr txBox="1">
            <a:spLocks/>
          </p:cNvSpPr>
          <p:nvPr/>
        </p:nvSpPr>
        <p:spPr>
          <a:xfrm>
            <a:off x="935230" y="4069287"/>
            <a:ext cx="5995739" cy="11877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spc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Marky Sparky, Inc. dba California Chariot Co.</a:t>
            </a:r>
            <a:endParaRPr lang="en-US" sz="180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D1F60F-E1BB-B84F-B1EB-3C2BEB117504}"/>
              </a:ext>
            </a:extLst>
          </p:cNvPr>
          <p:cNvSpPr txBox="1"/>
          <p:nvPr/>
        </p:nvSpPr>
        <p:spPr>
          <a:xfrm>
            <a:off x="969163" y="5257025"/>
            <a:ext cx="4676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Loan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$800,000 (LOC)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Location: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Escondido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Business Type: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Working Capital</a:t>
            </a:r>
          </a:p>
          <a:p>
            <a:r>
              <a:rPr lang="en-US" sz="10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Gty</a:t>
            </a:r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Amount: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80.0%</a:t>
            </a: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Terms: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24-month interest-only, principal due at maturity</a:t>
            </a:r>
            <a:endParaRPr lang="en-US" sz="1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of Proceeds: </a:t>
            </a:r>
            <a:r>
              <a:rPr lang="en-US" sz="1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Working Capital</a:t>
            </a:r>
          </a:p>
        </p:txBody>
      </p:sp>
      <p:pic>
        <p:nvPicPr>
          <p:cNvPr id="37" name="Picture 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92EFBC-CE17-C249-A6C4-CC3C5CCA7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735" y="4231004"/>
            <a:ext cx="2825496" cy="5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5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4B2FB08-90F0-4A4F-8EE4-FDA8D1CEEE3E}"/>
              </a:ext>
            </a:extLst>
          </p:cNvPr>
          <p:cNvSpPr txBox="1">
            <a:spLocks/>
          </p:cNvSpPr>
          <p:nvPr/>
        </p:nvSpPr>
        <p:spPr>
          <a:xfrm>
            <a:off x="747558" y="2509504"/>
            <a:ext cx="5042210" cy="11877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spc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CONTACT</a:t>
            </a:r>
            <a:endParaRPr lang="en-US" sz="180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6811DC7-DDBA-9F48-9B03-051C337A14D3}"/>
              </a:ext>
            </a:extLst>
          </p:cNvPr>
          <p:cNvSpPr txBox="1">
            <a:spLocks/>
          </p:cNvSpPr>
          <p:nvPr/>
        </p:nvSpPr>
        <p:spPr>
          <a:xfrm>
            <a:off x="747560" y="3927943"/>
            <a:ext cx="5042211" cy="2142918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b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Small Business Development</a:t>
            </a:r>
            <a:br>
              <a:rPr lang="en-US" sz="1000" b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000" b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Corporation of Orange County</a:t>
            </a:r>
          </a:p>
          <a:p>
            <a:pPr>
              <a:lnSpc>
                <a:spcPct val="100000"/>
              </a:lnSpc>
            </a:pPr>
            <a:r>
              <a:rPr lang="en-US" sz="1000" b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</a:t>
            </a: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271 N. Sycamore Street</a:t>
            </a:r>
            <a:b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Santa Ana, CA 92701</a:t>
            </a:r>
          </a:p>
          <a:p>
            <a:pPr>
              <a:lnSpc>
                <a:spcPct val="100000"/>
              </a:lnSpc>
            </a:pPr>
            <a:r>
              <a:rPr lang="en-US" sz="1000" b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p.</a:t>
            </a: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714.571.1900</a:t>
            </a:r>
            <a:b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000" b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</a:t>
            </a: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000" spc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info@sbfdoc.org</a:t>
            </a:r>
            <a:b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000" b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u.</a:t>
            </a: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http://sbfdoc.org</a:t>
            </a:r>
          </a:p>
          <a:p>
            <a:pPr>
              <a:lnSpc>
                <a:spcPct val="100000"/>
              </a:lnSpc>
            </a:pPr>
            <a:endParaRPr lang="en-US" sz="100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11D66-707E-9045-8AEB-DE29CD5FD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439" y="3364060"/>
            <a:ext cx="2859297" cy="27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ECB272-8DC6-AE4F-923D-0131FB236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" r="4781" b="-3"/>
          <a:stretch/>
        </p:blipFill>
        <p:spPr>
          <a:xfrm>
            <a:off x="2870421" y="516835"/>
            <a:ext cx="6513389" cy="5567833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865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A31341-2394-42A2-9851-FD91086D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584" y="1948070"/>
            <a:ext cx="5261264" cy="4909930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5DAFF15-09E3-425C-9BF0-14CF18E02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D93AAC-6E3F-4BC8-A315-45F6F5D02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449" y="1550504"/>
            <a:ext cx="5448246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B4EFDF-A3FE-43DE-AE29-DFA4651C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959" y="2256518"/>
            <a:ext cx="4930889" cy="4601483"/>
          </a:xfrm>
          <a:custGeom>
            <a:avLst/>
            <a:gdLst>
              <a:gd name="connsiteX0" fmla="*/ 2486925 w 4930889"/>
              <a:gd name="connsiteY0" fmla="*/ 1243 h 4601483"/>
              <a:gd name="connsiteX1" fmla="*/ 3569374 w 4930889"/>
              <a:gd name="connsiteY1" fmla="*/ 324181 h 4601483"/>
              <a:gd name="connsiteX2" fmla="*/ 4856238 w 4930889"/>
              <a:gd name="connsiteY2" fmla="*/ 1766524 h 4601483"/>
              <a:gd name="connsiteX3" fmla="*/ 4930889 w 4930889"/>
              <a:gd name="connsiteY3" fmla="*/ 1950930 h 4601483"/>
              <a:gd name="connsiteX4" fmla="*/ 4930888 w 4930889"/>
              <a:gd name="connsiteY4" fmla="*/ 3928933 h 4601483"/>
              <a:gd name="connsiteX5" fmla="*/ 4836868 w 4930889"/>
              <a:gd name="connsiteY5" fmla="*/ 4118750 h 4601483"/>
              <a:gd name="connsiteX6" fmla="*/ 4475082 w 4930889"/>
              <a:gd name="connsiteY6" fmla="*/ 4521220 h 4601483"/>
              <a:gd name="connsiteX7" fmla="*/ 4350095 w 4930889"/>
              <a:gd name="connsiteY7" fmla="*/ 4601483 h 4601483"/>
              <a:gd name="connsiteX8" fmla="*/ 997316 w 4930889"/>
              <a:gd name="connsiteY8" fmla="*/ 4601483 h 4601483"/>
              <a:gd name="connsiteX9" fmla="*/ 892840 w 4930889"/>
              <a:gd name="connsiteY9" fmla="*/ 4484501 h 4601483"/>
              <a:gd name="connsiteX10" fmla="*/ 407191 w 4930889"/>
              <a:gd name="connsiteY10" fmla="*/ 3560852 h 4601483"/>
              <a:gd name="connsiteX11" fmla="*/ 201279 w 4930889"/>
              <a:gd name="connsiteY11" fmla="*/ 1442391 h 4601483"/>
              <a:gd name="connsiteX12" fmla="*/ 2486925 w 4930889"/>
              <a:gd name="connsiteY12" fmla="*/ 1243 h 46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9" h="4601483">
                <a:moveTo>
                  <a:pt x="2486925" y="1243"/>
                </a:moveTo>
                <a:cubicBezTo>
                  <a:pt x="2843347" y="13472"/>
                  <a:pt x="3209341" y="116316"/>
                  <a:pt x="3569374" y="324181"/>
                </a:cubicBezTo>
                <a:cubicBezTo>
                  <a:pt x="4132718" y="649428"/>
                  <a:pt x="4585943" y="1173553"/>
                  <a:pt x="4856238" y="1766524"/>
                </a:cubicBezTo>
                <a:lnTo>
                  <a:pt x="4930889" y="1950930"/>
                </a:lnTo>
                <a:lnTo>
                  <a:pt x="4930888" y="3928933"/>
                </a:lnTo>
                <a:lnTo>
                  <a:pt x="4836868" y="4118750"/>
                </a:lnTo>
                <a:cubicBezTo>
                  <a:pt x="4733861" y="4297163"/>
                  <a:pt x="4611785" y="4422507"/>
                  <a:pt x="4475082" y="4521220"/>
                </a:cubicBezTo>
                <a:lnTo>
                  <a:pt x="4350095" y="4601483"/>
                </a:lnTo>
                <a:lnTo>
                  <a:pt x="997316" y="4601483"/>
                </a:lnTo>
                <a:lnTo>
                  <a:pt x="892840" y="4484501"/>
                </a:lnTo>
                <a:cubicBezTo>
                  <a:pt x="678469" y="4214961"/>
                  <a:pt x="542824" y="3894419"/>
                  <a:pt x="407191" y="3560852"/>
                </a:cubicBezTo>
                <a:cubicBezTo>
                  <a:pt x="109259" y="2828169"/>
                  <a:pt x="-222537" y="2176461"/>
                  <a:pt x="201279" y="1442391"/>
                </a:cubicBezTo>
                <a:cubicBezTo>
                  <a:pt x="727747" y="530521"/>
                  <a:pt x="1576073" y="-30011"/>
                  <a:pt x="2486925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D0456D8-C76D-4886-A52C-55C1147C0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038" y="-9274"/>
            <a:ext cx="4164597" cy="2593830"/>
          </a:xfrm>
          <a:custGeom>
            <a:avLst/>
            <a:gdLst>
              <a:gd name="connsiteX0" fmla="*/ 133289 w 4164597"/>
              <a:gd name="connsiteY0" fmla="*/ 0 h 2593830"/>
              <a:gd name="connsiteX1" fmla="*/ 4092252 w 4164597"/>
              <a:gd name="connsiteY1" fmla="*/ 0 h 2593830"/>
              <a:gd name="connsiteX2" fmla="*/ 4093505 w 4164597"/>
              <a:gd name="connsiteY2" fmla="*/ 4697 h 2593830"/>
              <a:gd name="connsiteX3" fmla="*/ 4164597 w 4164597"/>
              <a:gd name="connsiteY3" fmla="*/ 667356 h 2593830"/>
              <a:gd name="connsiteX4" fmla="*/ 3948235 w 4164597"/>
              <a:gd name="connsiteY4" fmla="*/ 1308175 h 2593830"/>
              <a:gd name="connsiteX5" fmla="*/ 3307638 w 4164597"/>
              <a:gd name="connsiteY5" fmla="*/ 1904868 h 2593830"/>
              <a:gd name="connsiteX6" fmla="*/ 3166793 w 4164597"/>
              <a:gd name="connsiteY6" fmla="*/ 2019010 h 2593830"/>
              <a:gd name="connsiteX7" fmla="*/ 2009464 w 4164597"/>
              <a:gd name="connsiteY7" fmla="*/ 2593830 h 2593830"/>
              <a:gd name="connsiteX8" fmla="*/ 484916 w 4164597"/>
              <a:gd name="connsiteY8" fmla="*/ 1659479 h 2593830"/>
              <a:gd name="connsiteX9" fmla="*/ 322444 w 4164597"/>
              <a:gd name="connsiteY9" fmla="*/ 1420446 h 2593830"/>
              <a:gd name="connsiteX10" fmla="*/ 0 w 4164597"/>
              <a:gd name="connsiteY10" fmla="*/ 667356 h 2593830"/>
              <a:gd name="connsiteX11" fmla="*/ 109866 w 4164597"/>
              <a:gd name="connsiteY11" fmla="*/ 54693 h 25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4597" h="2593830">
                <a:moveTo>
                  <a:pt x="133289" y="0"/>
                </a:moveTo>
                <a:lnTo>
                  <a:pt x="4092252" y="0"/>
                </a:lnTo>
                <a:lnTo>
                  <a:pt x="4093505" y="4697"/>
                </a:lnTo>
                <a:cubicBezTo>
                  <a:pt x="4140342" y="213236"/>
                  <a:pt x="4164597" y="435919"/>
                  <a:pt x="4164597" y="667356"/>
                </a:cubicBezTo>
                <a:cubicBezTo>
                  <a:pt x="4164597" y="913589"/>
                  <a:pt x="4097838" y="1111209"/>
                  <a:pt x="3948235" y="1308175"/>
                </a:cubicBezTo>
                <a:cubicBezTo>
                  <a:pt x="3791750" y="1514209"/>
                  <a:pt x="3556619" y="1703978"/>
                  <a:pt x="3307638" y="1904868"/>
                </a:cubicBezTo>
                <a:cubicBezTo>
                  <a:pt x="3261702" y="1941888"/>
                  <a:pt x="3214247" y="1980217"/>
                  <a:pt x="3166793" y="2019010"/>
                </a:cubicBezTo>
                <a:cubicBezTo>
                  <a:pt x="2742021" y="2366203"/>
                  <a:pt x="2431999" y="2593830"/>
                  <a:pt x="2009464" y="2593830"/>
                </a:cubicBezTo>
                <a:cubicBezTo>
                  <a:pt x="1365648" y="2593830"/>
                  <a:pt x="909688" y="2314413"/>
                  <a:pt x="484916" y="1659479"/>
                </a:cubicBezTo>
                <a:cubicBezTo>
                  <a:pt x="429330" y="1573757"/>
                  <a:pt x="374993" y="1495793"/>
                  <a:pt x="322444" y="1420446"/>
                </a:cubicBezTo>
                <a:cubicBezTo>
                  <a:pt x="104652" y="1108029"/>
                  <a:pt x="0" y="945558"/>
                  <a:pt x="0" y="667356"/>
                </a:cubicBezTo>
                <a:cubicBezTo>
                  <a:pt x="0" y="460178"/>
                  <a:pt x="36898" y="254891"/>
                  <a:pt x="109866" y="54693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EA67A7-DA94-4187-BFA1-E61BD10A7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6185" y="0"/>
            <a:ext cx="4013331" cy="2509504"/>
          </a:xfrm>
          <a:custGeom>
            <a:avLst/>
            <a:gdLst>
              <a:gd name="connsiteX0" fmla="*/ 165872 w 4013331"/>
              <a:gd name="connsiteY0" fmla="*/ 0 h 2509504"/>
              <a:gd name="connsiteX1" fmla="*/ 3920309 w 4013331"/>
              <a:gd name="connsiteY1" fmla="*/ 0 h 2509504"/>
              <a:gd name="connsiteX2" fmla="*/ 3944821 w 4013331"/>
              <a:gd name="connsiteY2" fmla="*/ 89161 h 2509504"/>
              <a:gd name="connsiteX3" fmla="*/ 4013331 w 4013331"/>
              <a:gd name="connsiteY3" fmla="*/ 708622 h 2509504"/>
              <a:gd name="connsiteX4" fmla="*/ 3804827 w 4013331"/>
              <a:gd name="connsiteY4" fmla="*/ 1307663 h 2509504"/>
              <a:gd name="connsiteX5" fmla="*/ 3187498 w 4013331"/>
              <a:gd name="connsiteY5" fmla="*/ 1865458 h 2509504"/>
              <a:gd name="connsiteX6" fmla="*/ 3051769 w 4013331"/>
              <a:gd name="connsiteY6" fmla="*/ 1972158 h 2509504"/>
              <a:gd name="connsiteX7" fmla="*/ 1936476 w 4013331"/>
              <a:gd name="connsiteY7" fmla="*/ 2509504 h 2509504"/>
              <a:gd name="connsiteX8" fmla="*/ 467303 w 4013331"/>
              <a:gd name="connsiteY8" fmla="*/ 1636066 h 2509504"/>
              <a:gd name="connsiteX9" fmla="*/ 310732 w 4013331"/>
              <a:gd name="connsiteY9" fmla="*/ 1412615 h 2509504"/>
              <a:gd name="connsiteX10" fmla="*/ 0 w 4013331"/>
              <a:gd name="connsiteY10" fmla="*/ 708622 h 2509504"/>
              <a:gd name="connsiteX11" fmla="*/ 105875 w 4013331"/>
              <a:gd name="connsiteY11" fmla="*/ 135898 h 25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3331" h="2509504">
                <a:moveTo>
                  <a:pt x="165872" y="0"/>
                </a:moveTo>
                <a:lnTo>
                  <a:pt x="3920309" y="0"/>
                </a:lnTo>
                <a:lnTo>
                  <a:pt x="3944821" y="89161"/>
                </a:lnTo>
                <a:cubicBezTo>
                  <a:pt x="3989957" y="284106"/>
                  <a:pt x="4013331" y="492271"/>
                  <a:pt x="4013331" y="708622"/>
                </a:cubicBezTo>
                <a:cubicBezTo>
                  <a:pt x="4013331" y="938801"/>
                  <a:pt x="3948997" y="1123538"/>
                  <a:pt x="3804827" y="1307663"/>
                </a:cubicBezTo>
                <a:cubicBezTo>
                  <a:pt x="3654026" y="1500266"/>
                  <a:pt x="3427436" y="1677663"/>
                  <a:pt x="3187498" y="1865458"/>
                </a:cubicBezTo>
                <a:cubicBezTo>
                  <a:pt x="3143231" y="1900064"/>
                  <a:pt x="3097499" y="1935893"/>
                  <a:pt x="3051769" y="1972158"/>
                </a:cubicBezTo>
                <a:cubicBezTo>
                  <a:pt x="2642425" y="2296716"/>
                  <a:pt x="2343664" y="2509504"/>
                  <a:pt x="1936476" y="2509504"/>
                </a:cubicBezTo>
                <a:cubicBezTo>
                  <a:pt x="1316045" y="2509504"/>
                  <a:pt x="876648" y="2248303"/>
                  <a:pt x="467303" y="1636066"/>
                </a:cubicBezTo>
                <a:cubicBezTo>
                  <a:pt x="413736" y="1555930"/>
                  <a:pt x="361372" y="1483050"/>
                  <a:pt x="310732" y="1412615"/>
                </a:cubicBezTo>
                <a:cubicBezTo>
                  <a:pt x="100850" y="1120566"/>
                  <a:pt x="0" y="968686"/>
                  <a:pt x="0" y="708622"/>
                </a:cubicBezTo>
                <a:cubicBezTo>
                  <a:pt x="0" y="514950"/>
                  <a:pt x="35558" y="323046"/>
                  <a:pt x="105875" y="1358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DF98296-ED44-4D38-9E49-5470B308A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125" y="0"/>
            <a:ext cx="4389519" cy="2684308"/>
          </a:xfrm>
          <a:custGeom>
            <a:avLst/>
            <a:gdLst>
              <a:gd name="connsiteX0" fmla="*/ 106190 w 4389519"/>
              <a:gd name="connsiteY0" fmla="*/ 0 h 2684308"/>
              <a:gd name="connsiteX1" fmla="*/ 4339652 w 4389519"/>
              <a:gd name="connsiteY1" fmla="*/ 0 h 2684308"/>
              <a:gd name="connsiteX2" fmla="*/ 4368235 w 4389519"/>
              <a:gd name="connsiteY2" fmla="*/ 183124 h 2684308"/>
              <a:gd name="connsiteX3" fmla="*/ 4376420 w 4389519"/>
              <a:gd name="connsiteY3" fmla="*/ 846236 h 2684308"/>
              <a:gd name="connsiteX4" fmla="*/ 4090147 w 4389519"/>
              <a:gd name="connsiteY4" fmla="*/ 1502099 h 2684308"/>
              <a:gd name="connsiteX5" fmla="*/ 3362552 w 4389519"/>
              <a:gd name="connsiteY5" fmla="*/ 2072468 h 2684308"/>
              <a:gd name="connsiteX6" fmla="*/ 3204152 w 4389519"/>
              <a:gd name="connsiteY6" fmla="*/ 2179892 h 2684308"/>
              <a:gd name="connsiteX7" fmla="*/ 1936072 w 4389519"/>
              <a:gd name="connsiteY7" fmla="*/ 2679731 h 2684308"/>
              <a:gd name="connsiteX8" fmla="*/ 421690 w 4389519"/>
              <a:gd name="connsiteY8" fmla="*/ 1554434 h 2684308"/>
              <a:gd name="connsiteX9" fmla="*/ 273167 w 4389519"/>
              <a:gd name="connsiteY9" fmla="*/ 1287451 h 2684308"/>
              <a:gd name="connsiteX10" fmla="*/ 4118 w 4389519"/>
              <a:gd name="connsiteY10" fmla="*/ 463709 h 2684308"/>
              <a:gd name="connsiteX11" fmla="*/ 61565 w 4389519"/>
              <a:gd name="connsiteY11" fmla="*/ 140457 h 26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684308">
                <a:moveTo>
                  <a:pt x="106190" y="0"/>
                </a:moveTo>
                <a:lnTo>
                  <a:pt x="4339652" y="0"/>
                </a:lnTo>
                <a:lnTo>
                  <a:pt x="4368235" y="183124"/>
                </a:lnTo>
                <a:cubicBezTo>
                  <a:pt x="4393363" y="394800"/>
                  <a:pt x="4396437" y="617440"/>
                  <a:pt x="4376420" y="846236"/>
                </a:cubicBezTo>
                <a:cubicBezTo>
                  <a:pt x="4353703" y="1105885"/>
                  <a:pt x="4265383" y="1308143"/>
                  <a:pt x="4090147" y="1502099"/>
                </a:cubicBezTo>
                <a:cubicBezTo>
                  <a:pt x="3906850" y="1704987"/>
                  <a:pt x="3642485" y="1883499"/>
                  <a:pt x="3362552" y="2072468"/>
                </a:cubicBezTo>
                <a:cubicBezTo>
                  <a:pt x="3310910" y="2107285"/>
                  <a:pt x="3257553" y="2143343"/>
                  <a:pt x="3204152" y="2179892"/>
                </a:cubicBezTo>
                <a:cubicBezTo>
                  <a:pt x="2726165" y="2506987"/>
                  <a:pt x="2379682" y="2718542"/>
                  <a:pt x="1936072" y="2679731"/>
                </a:cubicBezTo>
                <a:cubicBezTo>
                  <a:pt x="1260149" y="2620595"/>
                  <a:pt x="807225" y="2284071"/>
                  <a:pt x="421690" y="1554434"/>
                </a:cubicBezTo>
                <a:cubicBezTo>
                  <a:pt x="371240" y="1458934"/>
                  <a:pt x="321385" y="1371732"/>
                  <a:pt x="273167" y="1287451"/>
                </a:cubicBezTo>
                <a:cubicBezTo>
                  <a:pt x="73334" y="938007"/>
                  <a:pt x="-21548" y="757071"/>
                  <a:pt x="4118" y="463709"/>
                </a:cubicBezTo>
                <a:cubicBezTo>
                  <a:pt x="13675" y="354475"/>
                  <a:pt x="32873" y="246587"/>
                  <a:pt x="61565" y="14045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90BA102-19FE-44E6-9302-003C1E96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867" y="1"/>
            <a:ext cx="3401415" cy="2207855"/>
          </a:xfrm>
          <a:custGeom>
            <a:avLst/>
            <a:gdLst>
              <a:gd name="connsiteX0" fmla="*/ 181555 w 3401415"/>
              <a:gd name="connsiteY0" fmla="*/ 0 h 2207855"/>
              <a:gd name="connsiteX1" fmla="*/ 3298827 w 3401415"/>
              <a:gd name="connsiteY1" fmla="*/ 0 h 2207855"/>
              <a:gd name="connsiteX2" fmla="*/ 3311223 w 3401415"/>
              <a:gd name="connsiteY2" fmla="*/ 34797 h 2207855"/>
              <a:gd name="connsiteX3" fmla="*/ 3401415 w 3401415"/>
              <a:gd name="connsiteY3" fmla="*/ 681555 h 2207855"/>
              <a:gd name="connsiteX4" fmla="*/ 3224702 w 3401415"/>
              <a:gd name="connsiteY4" fmla="*/ 1189259 h 2207855"/>
              <a:gd name="connsiteX5" fmla="*/ 2701498 w 3401415"/>
              <a:gd name="connsiteY5" fmla="*/ 1662006 h 2207855"/>
              <a:gd name="connsiteX6" fmla="*/ 2586463 w 3401415"/>
              <a:gd name="connsiteY6" fmla="*/ 1752439 h 2207855"/>
              <a:gd name="connsiteX7" fmla="*/ 1641219 w 3401415"/>
              <a:gd name="connsiteY7" fmla="*/ 2207855 h 2207855"/>
              <a:gd name="connsiteX8" fmla="*/ 396053 w 3401415"/>
              <a:gd name="connsiteY8" fmla="*/ 1467590 h 2207855"/>
              <a:gd name="connsiteX9" fmla="*/ 263354 w 3401415"/>
              <a:gd name="connsiteY9" fmla="*/ 1278210 h 2207855"/>
              <a:gd name="connsiteX10" fmla="*/ 0 w 3401415"/>
              <a:gd name="connsiteY10" fmla="*/ 681555 h 2207855"/>
              <a:gd name="connsiteX11" fmla="*/ 159122 w 3401415"/>
              <a:gd name="connsiteY11" fmla="*/ 38981 h 22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1415" h="2207855">
                <a:moveTo>
                  <a:pt x="181555" y="0"/>
                </a:moveTo>
                <a:lnTo>
                  <a:pt x="3298827" y="0"/>
                </a:lnTo>
                <a:lnTo>
                  <a:pt x="3311223" y="34797"/>
                </a:lnTo>
                <a:cubicBezTo>
                  <a:pt x="3370461" y="233986"/>
                  <a:pt x="3401415" y="452351"/>
                  <a:pt x="3401415" y="681555"/>
                </a:cubicBezTo>
                <a:cubicBezTo>
                  <a:pt x="3401415" y="876639"/>
                  <a:pt x="3346890" y="1033208"/>
                  <a:pt x="3224702" y="1189259"/>
                </a:cubicBezTo>
                <a:cubicBezTo>
                  <a:pt x="3096894" y="1352496"/>
                  <a:pt x="2904852" y="1502846"/>
                  <a:pt x="2701498" y="1662006"/>
                </a:cubicBezTo>
                <a:cubicBezTo>
                  <a:pt x="2663980" y="1691337"/>
                  <a:pt x="2625221" y="1721703"/>
                  <a:pt x="2586463" y="1752439"/>
                </a:cubicBezTo>
                <a:cubicBezTo>
                  <a:pt x="2239532" y="2027511"/>
                  <a:pt x="1986324" y="2207855"/>
                  <a:pt x="1641219" y="2207855"/>
                </a:cubicBezTo>
                <a:cubicBezTo>
                  <a:pt x="1115386" y="2207855"/>
                  <a:pt x="742984" y="1986480"/>
                  <a:pt x="396053" y="1467590"/>
                </a:cubicBezTo>
                <a:cubicBezTo>
                  <a:pt x="350654" y="1399674"/>
                  <a:pt x="306273" y="1337906"/>
                  <a:pt x="263354" y="1278210"/>
                </a:cubicBezTo>
                <a:cubicBezTo>
                  <a:pt x="85473" y="1030689"/>
                  <a:pt x="0" y="901968"/>
                  <a:pt x="0" y="681555"/>
                </a:cubicBezTo>
                <a:cubicBezTo>
                  <a:pt x="0" y="462698"/>
                  <a:pt x="53576" y="246506"/>
                  <a:pt x="159122" y="38981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B2FB08-90F0-4A4F-8EE4-FDA8D1CEEE3E}"/>
              </a:ext>
            </a:extLst>
          </p:cNvPr>
          <p:cNvSpPr txBox="1">
            <a:spLocks/>
          </p:cNvSpPr>
          <p:nvPr/>
        </p:nvSpPr>
        <p:spPr>
          <a:xfrm>
            <a:off x="747558" y="2509504"/>
            <a:ext cx="5042210" cy="11877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HISTORY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6811DC7-DDBA-9F48-9B03-051C337A14D3}"/>
              </a:ext>
            </a:extLst>
          </p:cNvPr>
          <p:cNvSpPr txBox="1">
            <a:spLocks/>
          </p:cNvSpPr>
          <p:nvPr/>
        </p:nvSpPr>
        <p:spPr>
          <a:xfrm>
            <a:off x="747560" y="3927943"/>
            <a:ext cx="5042211" cy="2142918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Established as a 501(c)(3) non-profit corporation in 2001, </a:t>
            </a:r>
            <a:r>
              <a:rPr lang="en-US" sz="1000" b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Small Business Development Corporation of Orange County (SBDC-OC) </a:t>
            </a: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focuses on the economic development of underserved communities in California.</a:t>
            </a:r>
          </a:p>
          <a:p>
            <a:pPr algn="just">
              <a:lnSpc>
                <a:spcPct val="130000"/>
              </a:lnSpc>
            </a:pP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SBDC-OC is a public benefit corporation chartered and regulated by the California Infrastructure &amp; Economic Development Bank. The organization operates in accordance with definitive corporate policies and procedures that are fully supported by California law and regulations.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11D66-707E-9045-8AEB-DE29CD5FD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439" y="3364060"/>
            <a:ext cx="2859297" cy="27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0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A31341-2394-42A2-9851-FD91086D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584" y="1948070"/>
            <a:ext cx="5261264" cy="4909930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5DAFF15-09E3-425C-9BF0-14CF18E02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D93AAC-6E3F-4BC8-A315-45F6F5D02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449" y="1550504"/>
            <a:ext cx="5448246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B4EFDF-A3FE-43DE-AE29-DFA4651C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959" y="2256518"/>
            <a:ext cx="4930889" cy="4601483"/>
          </a:xfrm>
          <a:custGeom>
            <a:avLst/>
            <a:gdLst>
              <a:gd name="connsiteX0" fmla="*/ 2486925 w 4930889"/>
              <a:gd name="connsiteY0" fmla="*/ 1243 h 4601483"/>
              <a:gd name="connsiteX1" fmla="*/ 3569374 w 4930889"/>
              <a:gd name="connsiteY1" fmla="*/ 324181 h 4601483"/>
              <a:gd name="connsiteX2" fmla="*/ 4856238 w 4930889"/>
              <a:gd name="connsiteY2" fmla="*/ 1766524 h 4601483"/>
              <a:gd name="connsiteX3" fmla="*/ 4930889 w 4930889"/>
              <a:gd name="connsiteY3" fmla="*/ 1950930 h 4601483"/>
              <a:gd name="connsiteX4" fmla="*/ 4930888 w 4930889"/>
              <a:gd name="connsiteY4" fmla="*/ 3928933 h 4601483"/>
              <a:gd name="connsiteX5" fmla="*/ 4836868 w 4930889"/>
              <a:gd name="connsiteY5" fmla="*/ 4118750 h 4601483"/>
              <a:gd name="connsiteX6" fmla="*/ 4475082 w 4930889"/>
              <a:gd name="connsiteY6" fmla="*/ 4521220 h 4601483"/>
              <a:gd name="connsiteX7" fmla="*/ 4350095 w 4930889"/>
              <a:gd name="connsiteY7" fmla="*/ 4601483 h 4601483"/>
              <a:gd name="connsiteX8" fmla="*/ 997316 w 4930889"/>
              <a:gd name="connsiteY8" fmla="*/ 4601483 h 4601483"/>
              <a:gd name="connsiteX9" fmla="*/ 892840 w 4930889"/>
              <a:gd name="connsiteY9" fmla="*/ 4484501 h 4601483"/>
              <a:gd name="connsiteX10" fmla="*/ 407191 w 4930889"/>
              <a:gd name="connsiteY10" fmla="*/ 3560852 h 4601483"/>
              <a:gd name="connsiteX11" fmla="*/ 201279 w 4930889"/>
              <a:gd name="connsiteY11" fmla="*/ 1442391 h 4601483"/>
              <a:gd name="connsiteX12" fmla="*/ 2486925 w 4930889"/>
              <a:gd name="connsiteY12" fmla="*/ 1243 h 46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9" h="4601483">
                <a:moveTo>
                  <a:pt x="2486925" y="1243"/>
                </a:moveTo>
                <a:cubicBezTo>
                  <a:pt x="2843347" y="13472"/>
                  <a:pt x="3209341" y="116316"/>
                  <a:pt x="3569374" y="324181"/>
                </a:cubicBezTo>
                <a:cubicBezTo>
                  <a:pt x="4132718" y="649428"/>
                  <a:pt x="4585943" y="1173553"/>
                  <a:pt x="4856238" y="1766524"/>
                </a:cubicBezTo>
                <a:lnTo>
                  <a:pt x="4930889" y="1950930"/>
                </a:lnTo>
                <a:lnTo>
                  <a:pt x="4930888" y="3928933"/>
                </a:lnTo>
                <a:lnTo>
                  <a:pt x="4836868" y="4118750"/>
                </a:lnTo>
                <a:cubicBezTo>
                  <a:pt x="4733861" y="4297163"/>
                  <a:pt x="4611785" y="4422507"/>
                  <a:pt x="4475082" y="4521220"/>
                </a:cubicBezTo>
                <a:lnTo>
                  <a:pt x="4350095" y="4601483"/>
                </a:lnTo>
                <a:lnTo>
                  <a:pt x="997316" y="4601483"/>
                </a:lnTo>
                <a:lnTo>
                  <a:pt x="892840" y="4484501"/>
                </a:lnTo>
                <a:cubicBezTo>
                  <a:pt x="678469" y="4214961"/>
                  <a:pt x="542824" y="3894419"/>
                  <a:pt x="407191" y="3560852"/>
                </a:cubicBezTo>
                <a:cubicBezTo>
                  <a:pt x="109259" y="2828169"/>
                  <a:pt x="-222537" y="2176461"/>
                  <a:pt x="201279" y="1442391"/>
                </a:cubicBezTo>
                <a:cubicBezTo>
                  <a:pt x="727747" y="530521"/>
                  <a:pt x="1576073" y="-30011"/>
                  <a:pt x="2486925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D0456D8-C76D-4886-A52C-55C1147C0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038" y="-9274"/>
            <a:ext cx="4164597" cy="2593830"/>
          </a:xfrm>
          <a:custGeom>
            <a:avLst/>
            <a:gdLst>
              <a:gd name="connsiteX0" fmla="*/ 133289 w 4164597"/>
              <a:gd name="connsiteY0" fmla="*/ 0 h 2593830"/>
              <a:gd name="connsiteX1" fmla="*/ 4092252 w 4164597"/>
              <a:gd name="connsiteY1" fmla="*/ 0 h 2593830"/>
              <a:gd name="connsiteX2" fmla="*/ 4093505 w 4164597"/>
              <a:gd name="connsiteY2" fmla="*/ 4697 h 2593830"/>
              <a:gd name="connsiteX3" fmla="*/ 4164597 w 4164597"/>
              <a:gd name="connsiteY3" fmla="*/ 667356 h 2593830"/>
              <a:gd name="connsiteX4" fmla="*/ 3948235 w 4164597"/>
              <a:gd name="connsiteY4" fmla="*/ 1308175 h 2593830"/>
              <a:gd name="connsiteX5" fmla="*/ 3307638 w 4164597"/>
              <a:gd name="connsiteY5" fmla="*/ 1904868 h 2593830"/>
              <a:gd name="connsiteX6" fmla="*/ 3166793 w 4164597"/>
              <a:gd name="connsiteY6" fmla="*/ 2019010 h 2593830"/>
              <a:gd name="connsiteX7" fmla="*/ 2009464 w 4164597"/>
              <a:gd name="connsiteY7" fmla="*/ 2593830 h 2593830"/>
              <a:gd name="connsiteX8" fmla="*/ 484916 w 4164597"/>
              <a:gd name="connsiteY8" fmla="*/ 1659479 h 2593830"/>
              <a:gd name="connsiteX9" fmla="*/ 322444 w 4164597"/>
              <a:gd name="connsiteY9" fmla="*/ 1420446 h 2593830"/>
              <a:gd name="connsiteX10" fmla="*/ 0 w 4164597"/>
              <a:gd name="connsiteY10" fmla="*/ 667356 h 2593830"/>
              <a:gd name="connsiteX11" fmla="*/ 109866 w 4164597"/>
              <a:gd name="connsiteY11" fmla="*/ 54693 h 25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4597" h="2593830">
                <a:moveTo>
                  <a:pt x="133289" y="0"/>
                </a:moveTo>
                <a:lnTo>
                  <a:pt x="4092252" y="0"/>
                </a:lnTo>
                <a:lnTo>
                  <a:pt x="4093505" y="4697"/>
                </a:lnTo>
                <a:cubicBezTo>
                  <a:pt x="4140342" y="213236"/>
                  <a:pt x="4164597" y="435919"/>
                  <a:pt x="4164597" y="667356"/>
                </a:cubicBezTo>
                <a:cubicBezTo>
                  <a:pt x="4164597" y="913589"/>
                  <a:pt x="4097838" y="1111209"/>
                  <a:pt x="3948235" y="1308175"/>
                </a:cubicBezTo>
                <a:cubicBezTo>
                  <a:pt x="3791750" y="1514209"/>
                  <a:pt x="3556619" y="1703978"/>
                  <a:pt x="3307638" y="1904868"/>
                </a:cubicBezTo>
                <a:cubicBezTo>
                  <a:pt x="3261702" y="1941888"/>
                  <a:pt x="3214247" y="1980217"/>
                  <a:pt x="3166793" y="2019010"/>
                </a:cubicBezTo>
                <a:cubicBezTo>
                  <a:pt x="2742021" y="2366203"/>
                  <a:pt x="2431999" y="2593830"/>
                  <a:pt x="2009464" y="2593830"/>
                </a:cubicBezTo>
                <a:cubicBezTo>
                  <a:pt x="1365648" y="2593830"/>
                  <a:pt x="909688" y="2314413"/>
                  <a:pt x="484916" y="1659479"/>
                </a:cubicBezTo>
                <a:cubicBezTo>
                  <a:pt x="429330" y="1573757"/>
                  <a:pt x="374993" y="1495793"/>
                  <a:pt x="322444" y="1420446"/>
                </a:cubicBezTo>
                <a:cubicBezTo>
                  <a:pt x="104652" y="1108029"/>
                  <a:pt x="0" y="945558"/>
                  <a:pt x="0" y="667356"/>
                </a:cubicBezTo>
                <a:cubicBezTo>
                  <a:pt x="0" y="460178"/>
                  <a:pt x="36898" y="254891"/>
                  <a:pt x="109866" y="54693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EA67A7-DA94-4187-BFA1-E61BD10A7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6185" y="0"/>
            <a:ext cx="4013331" cy="2509504"/>
          </a:xfrm>
          <a:custGeom>
            <a:avLst/>
            <a:gdLst>
              <a:gd name="connsiteX0" fmla="*/ 165872 w 4013331"/>
              <a:gd name="connsiteY0" fmla="*/ 0 h 2509504"/>
              <a:gd name="connsiteX1" fmla="*/ 3920309 w 4013331"/>
              <a:gd name="connsiteY1" fmla="*/ 0 h 2509504"/>
              <a:gd name="connsiteX2" fmla="*/ 3944821 w 4013331"/>
              <a:gd name="connsiteY2" fmla="*/ 89161 h 2509504"/>
              <a:gd name="connsiteX3" fmla="*/ 4013331 w 4013331"/>
              <a:gd name="connsiteY3" fmla="*/ 708622 h 2509504"/>
              <a:gd name="connsiteX4" fmla="*/ 3804827 w 4013331"/>
              <a:gd name="connsiteY4" fmla="*/ 1307663 h 2509504"/>
              <a:gd name="connsiteX5" fmla="*/ 3187498 w 4013331"/>
              <a:gd name="connsiteY5" fmla="*/ 1865458 h 2509504"/>
              <a:gd name="connsiteX6" fmla="*/ 3051769 w 4013331"/>
              <a:gd name="connsiteY6" fmla="*/ 1972158 h 2509504"/>
              <a:gd name="connsiteX7" fmla="*/ 1936476 w 4013331"/>
              <a:gd name="connsiteY7" fmla="*/ 2509504 h 2509504"/>
              <a:gd name="connsiteX8" fmla="*/ 467303 w 4013331"/>
              <a:gd name="connsiteY8" fmla="*/ 1636066 h 2509504"/>
              <a:gd name="connsiteX9" fmla="*/ 310732 w 4013331"/>
              <a:gd name="connsiteY9" fmla="*/ 1412615 h 2509504"/>
              <a:gd name="connsiteX10" fmla="*/ 0 w 4013331"/>
              <a:gd name="connsiteY10" fmla="*/ 708622 h 2509504"/>
              <a:gd name="connsiteX11" fmla="*/ 105875 w 4013331"/>
              <a:gd name="connsiteY11" fmla="*/ 135898 h 25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3331" h="2509504">
                <a:moveTo>
                  <a:pt x="165872" y="0"/>
                </a:moveTo>
                <a:lnTo>
                  <a:pt x="3920309" y="0"/>
                </a:lnTo>
                <a:lnTo>
                  <a:pt x="3944821" y="89161"/>
                </a:lnTo>
                <a:cubicBezTo>
                  <a:pt x="3989957" y="284106"/>
                  <a:pt x="4013331" y="492271"/>
                  <a:pt x="4013331" y="708622"/>
                </a:cubicBezTo>
                <a:cubicBezTo>
                  <a:pt x="4013331" y="938801"/>
                  <a:pt x="3948997" y="1123538"/>
                  <a:pt x="3804827" y="1307663"/>
                </a:cubicBezTo>
                <a:cubicBezTo>
                  <a:pt x="3654026" y="1500266"/>
                  <a:pt x="3427436" y="1677663"/>
                  <a:pt x="3187498" y="1865458"/>
                </a:cubicBezTo>
                <a:cubicBezTo>
                  <a:pt x="3143231" y="1900064"/>
                  <a:pt x="3097499" y="1935893"/>
                  <a:pt x="3051769" y="1972158"/>
                </a:cubicBezTo>
                <a:cubicBezTo>
                  <a:pt x="2642425" y="2296716"/>
                  <a:pt x="2343664" y="2509504"/>
                  <a:pt x="1936476" y="2509504"/>
                </a:cubicBezTo>
                <a:cubicBezTo>
                  <a:pt x="1316045" y="2509504"/>
                  <a:pt x="876648" y="2248303"/>
                  <a:pt x="467303" y="1636066"/>
                </a:cubicBezTo>
                <a:cubicBezTo>
                  <a:pt x="413736" y="1555930"/>
                  <a:pt x="361372" y="1483050"/>
                  <a:pt x="310732" y="1412615"/>
                </a:cubicBezTo>
                <a:cubicBezTo>
                  <a:pt x="100850" y="1120566"/>
                  <a:pt x="0" y="968686"/>
                  <a:pt x="0" y="708622"/>
                </a:cubicBezTo>
                <a:cubicBezTo>
                  <a:pt x="0" y="514950"/>
                  <a:pt x="35558" y="323046"/>
                  <a:pt x="105875" y="1358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DF98296-ED44-4D38-9E49-5470B308A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125" y="0"/>
            <a:ext cx="4389519" cy="2684308"/>
          </a:xfrm>
          <a:custGeom>
            <a:avLst/>
            <a:gdLst>
              <a:gd name="connsiteX0" fmla="*/ 106190 w 4389519"/>
              <a:gd name="connsiteY0" fmla="*/ 0 h 2684308"/>
              <a:gd name="connsiteX1" fmla="*/ 4339652 w 4389519"/>
              <a:gd name="connsiteY1" fmla="*/ 0 h 2684308"/>
              <a:gd name="connsiteX2" fmla="*/ 4368235 w 4389519"/>
              <a:gd name="connsiteY2" fmla="*/ 183124 h 2684308"/>
              <a:gd name="connsiteX3" fmla="*/ 4376420 w 4389519"/>
              <a:gd name="connsiteY3" fmla="*/ 846236 h 2684308"/>
              <a:gd name="connsiteX4" fmla="*/ 4090147 w 4389519"/>
              <a:gd name="connsiteY4" fmla="*/ 1502099 h 2684308"/>
              <a:gd name="connsiteX5" fmla="*/ 3362552 w 4389519"/>
              <a:gd name="connsiteY5" fmla="*/ 2072468 h 2684308"/>
              <a:gd name="connsiteX6" fmla="*/ 3204152 w 4389519"/>
              <a:gd name="connsiteY6" fmla="*/ 2179892 h 2684308"/>
              <a:gd name="connsiteX7" fmla="*/ 1936072 w 4389519"/>
              <a:gd name="connsiteY7" fmla="*/ 2679731 h 2684308"/>
              <a:gd name="connsiteX8" fmla="*/ 421690 w 4389519"/>
              <a:gd name="connsiteY8" fmla="*/ 1554434 h 2684308"/>
              <a:gd name="connsiteX9" fmla="*/ 273167 w 4389519"/>
              <a:gd name="connsiteY9" fmla="*/ 1287451 h 2684308"/>
              <a:gd name="connsiteX10" fmla="*/ 4118 w 4389519"/>
              <a:gd name="connsiteY10" fmla="*/ 463709 h 2684308"/>
              <a:gd name="connsiteX11" fmla="*/ 61565 w 4389519"/>
              <a:gd name="connsiteY11" fmla="*/ 140457 h 26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684308">
                <a:moveTo>
                  <a:pt x="106190" y="0"/>
                </a:moveTo>
                <a:lnTo>
                  <a:pt x="4339652" y="0"/>
                </a:lnTo>
                <a:lnTo>
                  <a:pt x="4368235" y="183124"/>
                </a:lnTo>
                <a:cubicBezTo>
                  <a:pt x="4393363" y="394800"/>
                  <a:pt x="4396437" y="617440"/>
                  <a:pt x="4376420" y="846236"/>
                </a:cubicBezTo>
                <a:cubicBezTo>
                  <a:pt x="4353703" y="1105885"/>
                  <a:pt x="4265383" y="1308143"/>
                  <a:pt x="4090147" y="1502099"/>
                </a:cubicBezTo>
                <a:cubicBezTo>
                  <a:pt x="3906850" y="1704987"/>
                  <a:pt x="3642485" y="1883499"/>
                  <a:pt x="3362552" y="2072468"/>
                </a:cubicBezTo>
                <a:cubicBezTo>
                  <a:pt x="3310910" y="2107285"/>
                  <a:pt x="3257553" y="2143343"/>
                  <a:pt x="3204152" y="2179892"/>
                </a:cubicBezTo>
                <a:cubicBezTo>
                  <a:pt x="2726165" y="2506987"/>
                  <a:pt x="2379682" y="2718542"/>
                  <a:pt x="1936072" y="2679731"/>
                </a:cubicBezTo>
                <a:cubicBezTo>
                  <a:pt x="1260149" y="2620595"/>
                  <a:pt x="807225" y="2284071"/>
                  <a:pt x="421690" y="1554434"/>
                </a:cubicBezTo>
                <a:cubicBezTo>
                  <a:pt x="371240" y="1458934"/>
                  <a:pt x="321385" y="1371732"/>
                  <a:pt x="273167" y="1287451"/>
                </a:cubicBezTo>
                <a:cubicBezTo>
                  <a:pt x="73334" y="938007"/>
                  <a:pt x="-21548" y="757071"/>
                  <a:pt x="4118" y="463709"/>
                </a:cubicBezTo>
                <a:cubicBezTo>
                  <a:pt x="13675" y="354475"/>
                  <a:pt x="32873" y="246587"/>
                  <a:pt x="61565" y="14045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D4A8-2F36-D348-8932-C96BE22C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58" y="2509504"/>
            <a:ext cx="5042210" cy="1187738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 LOAN GUARANTEE PROGRAM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90BA102-19FE-44E6-9302-003C1E96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867" y="1"/>
            <a:ext cx="3401415" cy="2207855"/>
          </a:xfrm>
          <a:custGeom>
            <a:avLst/>
            <a:gdLst>
              <a:gd name="connsiteX0" fmla="*/ 181555 w 3401415"/>
              <a:gd name="connsiteY0" fmla="*/ 0 h 2207855"/>
              <a:gd name="connsiteX1" fmla="*/ 3298827 w 3401415"/>
              <a:gd name="connsiteY1" fmla="*/ 0 h 2207855"/>
              <a:gd name="connsiteX2" fmla="*/ 3311223 w 3401415"/>
              <a:gd name="connsiteY2" fmla="*/ 34797 h 2207855"/>
              <a:gd name="connsiteX3" fmla="*/ 3401415 w 3401415"/>
              <a:gd name="connsiteY3" fmla="*/ 681555 h 2207855"/>
              <a:gd name="connsiteX4" fmla="*/ 3224702 w 3401415"/>
              <a:gd name="connsiteY4" fmla="*/ 1189259 h 2207855"/>
              <a:gd name="connsiteX5" fmla="*/ 2701498 w 3401415"/>
              <a:gd name="connsiteY5" fmla="*/ 1662006 h 2207855"/>
              <a:gd name="connsiteX6" fmla="*/ 2586463 w 3401415"/>
              <a:gd name="connsiteY6" fmla="*/ 1752439 h 2207855"/>
              <a:gd name="connsiteX7" fmla="*/ 1641219 w 3401415"/>
              <a:gd name="connsiteY7" fmla="*/ 2207855 h 2207855"/>
              <a:gd name="connsiteX8" fmla="*/ 396053 w 3401415"/>
              <a:gd name="connsiteY8" fmla="*/ 1467590 h 2207855"/>
              <a:gd name="connsiteX9" fmla="*/ 263354 w 3401415"/>
              <a:gd name="connsiteY9" fmla="*/ 1278210 h 2207855"/>
              <a:gd name="connsiteX10" fmla="*/ 0 w 3401415"/>
              <a:gd name="connsiteY10" fmla="*/ 681555 h 2207855"/>
              <a:gd name="connsiteX11" fmla="*/ 159122 w 3401415"/>
              <a:gd name="connsiteY11" fmla="*/ 38981 h 22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1415" h="2207855">
                <a:moveTo>
                  <a:pt x="181555" y="0"/>
                </a:moveTo>
                <a:lnTo>
                  <a:pt x="3298827" y="0"/>
                </a:lnTo>
                <a:lnTo>
                  <a:pt x="3311223" y="34797"/>
                </a:lnTo>
                <a:cubicBezTo>
                  <a:pt x="3370461" y="233986"/>
                  <a:pt x="3401415" y="452351"/>
                  <a:pt x="3401415" y="681555"/>
                </a:cubicBezTo>
                <a:cubicBezTo>
                  <a:pt x="3401415" y="876639"/>
                  <a:pt x="3346890" y="1033208"/>
                  <a:pt x="3224702" y="1189259"/>
                </a:cubicBezTo>
                <a:cubicBezTo>
                  <a:pt x="3096894" y="1352496"/>
                  <a:pt x="2904852" y="1502846"/>
                  <a:pt x="2701498" y="1662006"/>
                </a:cubicBezTo>
                <a:cubicBezTo>
                  <a:pt x="2663980" y="1691337"/>
                  <a:pt x="2625221" y="1721703"/>
                  <a:pt x="2586463" y="1752439"/>
                </a:cubicBezTo>
                <a:cubicBezTo>
                  <a:pt x="2239532" y="2027511"/>
                  <a:pt x="1986324" y="2207855"/>
                  <a:pt x="1641219" y="2207855"/>
                </a:cubicBezTo>
                <a:cubicBezTo>
                  <a:pt x="1115386" y="2207855"/>
                  <a:pt x="742984" y="1986480"/>
                  <a:pt x="396053" y="1467590"/>
                </a:cubicBezTo>
                <a:cubicBezTo>
                  <a:pt x="350654" y="1399674"/>
                  <a:pt x="306273" y="1337906"/>
                  <a:pt x="263354" y="1278210"/>
                </a:cubicBezTo>
                <a:cubicBezTo>
                  <a:pt x="85473" y="1030689"/>
                  <a:pt x="0" y="901968"/>
                  <a:pt x="0" y="681555"/>
                </a:cubicBezTo>
                <a:cubicBezTo>
                  <a:pt x="0" y="462698"/>
                  <a:pt x="53576" y="246506"/>
                  <a:pt x="159122" y="38981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6B5C-D9C1-FA41-A2AF-5570CC64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560" y="3927943"/>
            <a:ext cx="5042211" cy="2142918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en-US" sz="1000" b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California State Loan Guarantee Program (SLGP) </a:t>
            </a: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was established in 1968 to create jobs and opportunities for small businesses, targeting those owned by minorities, women, disabled and recently businesses affected by the pandemic. </a:t>
            </a:r>
          </a:p>
          <a:p>
            <a:pPr algn="just">
              <a:lnSpc>
                <a:spcPct val="130000"/>
              </a:lnSpc>
            </a:pP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Program is unrelated to any federal Small Business Administration (SBA) guarantee program. SBDC-OC issues loan guarantees on behalf of the State of California. Guarantees are backed directly by a state trust fund which can be leveraged up to five times. The Corporation may issue a Loan Guarantee regardless of the geographical location of the business as long as loan proceeds are utilized to support business operations primarily domiciled in California.</a:t>
            </a: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034231A-A35F-AB45-A5DF-DF115762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011" y="4073763"/>
            <a:ext cx="25908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7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9466AA-C21A-4C23-8137-04C53295B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9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F2DAE4-2F3C-4594-A107-2435D1D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684496"/>
            <a:ext cx="4293360" cy="5181455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E69641-D02C-48F0-8852-5FE363D48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355238"/>
            <a:ext cx="4381339" cy="5510713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4EFF6A-7C71-4EFA-B386-711A102C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98072"/>
            <a:ext cx="3994190" cy="4767880"/>
          </a:xfrm>
          <a:custGeom>
            <a:avLst/>
            <a:gdLst>
              <a:gd name="connsiteX0" fmla="*/ 1057511 w 3702048"/>
              <a:gd name="connsiteY0" fmla="*/ 1243 h 4710667"/>
              <a:gd name="connsiteX1" fmla="*/ 2139959 w 3702048"/>
              <a:gd name="connsiteY1" fmla="*/ 324180 h 4710667"/>
              <a:gd name="connsiteX2" fmla="*/ 3407455 w 3702048"/>
              <a:gd name="connsiteY2" fmla="*/ 4118750 h 4710667"/>
              <a:gd name="connsiteX3" fmla="*/ 2754080 w 3702048"/>
              <a:gd name="connsiteY3" fmla="*/ 4690965 h 4710667"/>
              <a:gd name="connsiteX4" fmla="*/ 2711405 w 3702048"/>
              <a:gd name="connsiteY4" fmla="*/ 4710667 h 4710667"/>
              <a:gd name="connsiteX5" fmla="*/ 0 w 3702048"/>
              <a:gd name="connsiteY5" fmla="*/ 4710667 h 4710667"/>
              <a:gd name="connsiteX6" fmla="*/ 0 w 3702048"/>
              <a:gd name="connsiteY6" fmla="*/ 239601 h 4710667"/>
              <a:gd name="connsiteX7" fmla="*/ 72857 w 3702048"/>
              <a:gd name="connsiteY7" fmla="*/ 203063 h 4710667"/>
              <a:gd name="connsiteX8" fmla="*/ 1057511 w 3702048"/>
              <a:gd name="connsiteY8" fmla="*/ 1243 h 47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2048" h="4710667">
                <a:moveTo>
                  <a:pt x="1057511" y="1243"/>
                </a:moveTo>
                <a:cubicBezTo>
                  <a:pt x="1413932" y="13473"/>
                  <a:pt x="1779927" y="116316"/>
                  <a:pt x="2139959" y="324180"/>
                </a:cubicBezTo>
                <a:cubicBezTo>
                  <a:pt x="3427605" y="1067603"/>
                  <a:pt x="4139931" y="2850064"/>
                  <a:pt x="3407455" y="4118750"/>
                </a:cubicBezTo>
                <a:cubicBezTo>
                  <a:pt x="3235777" y="4416105"/>
                  <a:pt x="3011128" y="4566048"/>
                  <a:pt x="2754080" y="4690965"/>
                </a:cubicBezTo>
                <a:lnTo>
                  <a:pt x="2711405" y="4710667"/>
                </a:lnTo>
                <a:lnTo>
                  <a:pt x="0" y="4710667"/>
                </a:lnTo>
                <a:lnTo>
                  <a:pt x="0" y="239601"/>
                </a:lnTo>
                <a:lnTo>
                  <a:pt x="72857" y="203063"/>
                </a:lnTo>
                <a:cubicBezTo>
                  <a:pt x="383165" y="61024"/>
                  <a:pt x="715942" y="-10476"/>
                  <a:pt x="1057511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4C19DC-E477-4A4D-81AC-7A8CD2E3B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8D5A3F-DB59-492A-AAD4-DDB33C65E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CD2426-E724-4490-8DAF-44913DC0A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F4763F-257F-4661-BBBE-F60DBD259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8466B8-FA9F-41C1-9FC8-CE7F859F1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8CEEDC-820E-402C-ACC8-D657846AD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E9B0A7-7EDC-4112-97B6-52DAEEA5A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9593FC2-93D9-4849-B727-D3A46E4BB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D68E5A-40AD-4DDB-ACD1-2CC982195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6D0196-667E-4411-97BF-A9706C75B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98D4A8-2F36-D348-8932-C96BE22C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0" y="3198699"/>
            <a:ext cx="6500191" cy="101732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 LOAN GUARANTEE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6B5C-D9C1-FA41-A2AF-5570CC64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4315772"/>
            <a:ext cx="6724021" cy="219524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Guarantee maximum $2,500,000, or up to 80% of the loan whichever is less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Lines of Credit and Term Loans up to 7 years</a:t>
            </a:r>
          </a:p>
          <a:p>
            <a:pPr marL="285750" lvl="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Funds utilized for working capital, equipment, business expansion, real estate,</a:t>
            </a:r>
            <a:b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 business uses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Credit history is satisfactory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Collateral is the “</a:t>
            </a:r>
            <a:r>
              <a:rPr lang="en-US" sz="1050" i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best available</a:t>
            </a: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</a:t>
            </a:r>
          </a:p>
        </p:txBody>
      </p:sp>
      <p:pic>
        <p:nvPicPr>
          <p:cNvPr id="28" name="Picture 2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F972D25-C359-5640-BE41-85FEA986E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49" y="4216020"/>
            <a:ext cx="25908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9466AA-C21A-4C23-8137-04C53295B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9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F2DAE4-2F3C-4594-A107-2435D1D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684496"/>
            <a:ext cx="4293360" cy="5181455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E69641-D02C-48F0-8852-5FE363D48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355238"/>
            <a:ext cx="4381339" cy="5510713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4EFF6A-7C71-4EFA-B386-711A102C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98072"/>
            <a:ext cx="3994190" cy="4767880"/>
          </a:xfrm>
          <a:custGeom>
            <a:avLst/>
            <a:gdLst>
              <a:gd name="connsiteX0" fmla="*/ 1057511 w 3702048"/>
              <a:gd name="connsiteY0" fmla="*/ 1243 h 4710667"/>
              <a:gd name="connsiteX1" fmla="*/ 2139959 w 3702048"/>
              <a:gd name="connsiteY1" fmla="*/ 324180 h 4710667"/>
              <a:gd name="connsiteX2" fmla="*/ 3407455 w 3702048"/>
              <a:gd name="connsiteY2" fmla="*/ 4118750 h 4710667"/>
              <a:gd name="connsiteX3" fmla="*/ 2754080 w 3702048"/>
              <a:gd name="connsiteY3" fmla="*/ 4690965 h 4710667"/>
              <a:gd name="connsiteX4" fmla="*/ 2711405 w 3702048"/>
              <a:gd name="connsiteY4" fmla="*/ 4710667 h 4710667"/>
              <a:gd name="connsiteX5" fmla="*/ 0 w 3702048"/>
              <a:gd name="connsiteY5" fmla="*/ 4710667 h 4710667"/>
              <a:gd name="connsiteX6" fmla="*/ 0 w 3702048"/>
              <a:gd name="connsiteY6" fmla="*/ 239601 h 4710667"/>
              <a:gd name="connsiteX7" fmla="*/ 72857 w 3702048"/>
              <a:gd name="connsiteY7" fmla="*/ 203063 h 4710667"/>
              <a:gd name="connsiteX8" fmla="*/ 1057511 w 3702048"/>
              <a:gd name="connsiteY8" fmla="*/ 1243 h 47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2048" h="4710667">
                <a:moveTo>
                  <a:pt x="1057511" y="1243"/>
                </a:moveTo>
                <a:cubicBezTo>
                  <a:pt x="1413932" y="13473"/>
                  <a:pt x="1779927" y="116316"/>
                  <a:pt x="2139959" y="324180"/>
                </a:cubicBezTo>
                <a:cubicBezTo>
                  <a:pt x="3427605" y="1067603"/>
                  <a:pt x="4139931" y="2850064"/>
                  <a:pt x="3407455" y="4118750"/>
                </a:cubicBezTo>
                <a:cubicBezTo>
                  <a:pt x="3235777" y="4416105"/>
                  <a:pt x="3011128" y="4566048"/>
                  <a:pt x="2754080" y="4690965"/>
                </a:cubicBezTo>
                <a:lnTo>
                  <a:pt x="2711405" y="4710667"/>
                </a:lnTo>
                <a:lnTo>
                  <a:pt x="0" y="4710667"/>
                </a:lnTo>
                <a:lnTo>
                  <a:pt x="0" y="239601"/>
                </a:lnTo>
                <a:lnTo>
                  <a:pt x="72857" y="203063"/>
                </a:lnTo>
                <a:cubicBezTo>
                  <a:pt x="383165" y="61024"/>
                  <a:pt x="715942" y="-10476"/>
                  <a:pt x="1057511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4C19DC-E477-4A4D-81AC-7A8CD2E3B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8D5A3F-DB59-492A-AAD4-DDB33C65E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CD2426-E724-4490-8DAF-44913DC0A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F4763F-257F-4661-BBBE-F60DBD259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8466B8-FA9F-41C1-9FC8-CE7F859F1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8CEEDC-820E-402C-ACC8-D657846AD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E9B0A7-7EDC-4112-97B6-52DAEEA5A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9593FC2-93D9-4849-B727-D3A46E4BB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D68E5A-40AD-4DDB-ACD1-2CC982195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6D0196-667E-4411-97BF-A9706C75B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98D4A8-2F36-D348-8932-C96BE22C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0" y="3198699"/>
            <a:ext cx="6500191" cy="101732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 LOAN GUARANTEE PROGRAM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6609F0-E68B-504C-BFD3-4E74E865FEC6}"/>
              </a:ext>
            </a:extLst>
          </p:cNvPr>
          <p:cNvSpPr txBox="1">
            <a:spLocks/>
          </p:cNvSpPr>
          <p:nvPr/>
        </p:nvSpPr>
        <p:spPr>
          <a:xfrm>
            <a:off x="4663441" y="4219140"/>
            <a:ext cx="2448526" cy="3651504"/>
          </a:xfrm>
          <a:prstGeom prst="rect">
            <a:avLst/>
          </a:prstGeom>
        </p:spPr>
        <p:txBody>
          <a:bodyPr vert="horz" lIns="109728" tIns="109728" rIns="109728" bIns="91440" numCol="2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Retailers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Wholesalers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Manufactures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Importers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0987189-BB11-C847-9156-F1B96C210052}"/>
              </a:ext>
            </a:extLst>
          </p:cNvPr>
          <p:cNvSpPr txBox="1">
            <a:spLocks/>
          </p:cNvSpPr>
          <p:nvPr/>
        </p:nvSpPr>
        <p:spPr>
          <a:xfrm>
            <a:off x="6529205" y="4219140"/>
            <a:ext cx="9647628" cy="3651504"/>
          </a:xfrm>
          <a:prstGeom prst="rect">
            <a:avLst/>
          </a:prstGeom>
        </p:spPr>
        <p:txBody>
          <a:bodyPr vert="horz" lIns="109728" tIns="109728" rIns="109728" bIns="91440" numCol="2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Non-Profits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Exporters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Service-Related Businesses (e.g., contractors,</a:t>
            </a:r>
            <a:b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 repair, courier services, barber shops, etc.)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q"/>
            </a:pPr>
            <a:endParaRPr lang="en-US" sz="105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1" name="Picture 3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BEE1CD-2FEA-1640-A850-7A4D2011C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49" y="4216020"/>
            <a:ext cx="25908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1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A31341-2394-42A2-9851-FD91086D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584" y="1948070"/>
            <a:ext cx="5261264" cy="4909930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5DAFF15-09E3-425C-9BF0-14CF18E02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D93AAC-6E3F-4BC8-A315-45F6F5D02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449" y="1550504"/>
            <a:ext cx="5448246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B4EFDF-A3FE-43DE-AE29-DFA4651C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959" y="2256518"/>
            <a:ext cx="4930889" cy="4601483"/>
          </a:xfrm>
          <a:custGeom>
            <a:avLst/>
            <a:gdLst>
              <a:gd name="connsiteX0" fmla="*/ 2486925 w 4930889"/>
              <a:gd name="connsiteY0" fmla="*/ 1243 h 4601483"/>
              <a:gd name="connsiteX1" fmla="*/ 3569374 w 4930889"/>
              <a:gd name="connsiteY1" fmla="*/ 324181 h 4601483"/>
              <a:gd name="connsiteX2" fmla="*/ 4856238 w 4930889"/>
              <a:gd name="connsiteY2" fmla="*/ 1766524 h 4601483"/>
              <a:gd name="connsiteX3" fmla="*/ 4930889 w 4930889"/>
              <a:gd name="connsiteY3" fmla="*/ 1950930 h 4601483"/>
              <a:gd name="connsiteX4" fmla="*/ 4930888 w 4930889"/>
              <a:gd name="connsiteY4" fmla="*/ 3928933 h 4601483"/>
              <a:gd name="connsiteX5" fmla="*/ 4836868 w 4930889"/>
              <a:gd name="connsiteY5" fmla="*/ 4118750 h 4601483"/>
              <a:gd name="connsiteX6" fmla="*/ 4475082 w 4930889"/>
              <a:gd name="connsiteY6" fmla="*/ 4521220 h 4601483"/>
              <a:gd name="connsiteX7" fmla="*/ 4350095 w 4930889"/>
              <a:gd name="connsiteY7" fmla="*/ 4601483 h 4601483"/>
              <a:gd name="connsiteX8" fmla="*/ 997316 w 4930889"/>
              <a:gd name="connsiteY8" fmla="*/ 4601483 h 4601483"/>
              <a:gd name="connsiteX9" fmla="*/ 892840 w 4930889"/>
              <a:gd name="connsiteY9" fmla="*/ 4484501 h 4601483"/>
              <a:gd name="connsiteX10" fmla="*/ 407191 w 4930889"/>
              <a:gd name="connsiteY10" fmla="*/ 3560852 h 4601483"/>
              <a:gd name="connsiteX11" fmla="*/ 201279 w 4930889"/>
              <a:gd name="connsiteY11" fmla="*/ 1442391 h 4601483"/>
              <a:gd name="connsiteX12" fmla="*/ 2486925 w 4930889"/>
              <a:gd name="connsiteY12" fmla="*/ 1243 h 46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9" h="4601483">
                <a:moveTo>
                  <a:pt x="2486925" y="1243"/>
                </a:moveTo>
                <a:cubicBezTo>
                  <a:pt x="2843347" y="13472"/>
                  <a:pt x="3209341" y="116316"/>
                  <a:pt x="3569374" y="324181"/>
                </a:cubicBezTo>
                <a:cubicBezTo>
                  <a:pt x="4132718" y="649428"/>
                  <a:pt x="4585943" y="1173553"/>
                  <a:pt x="4856238" y="1766524"/>
                </a:cubicBezTo>
                <a:lnTo>
                  <a:pt x="4930889" y="1950930"/>
                </a:lnTo>
                <a:lnTo>
                  <a:pt x="4930888" y="3928933"/>
                </a:lnTo>
                <a:lnTo>
                  <a:pt x="4836868" y="4118750"/>
                </a:lnTo>
                <a:cubicBezTo>
                  <a:pt x="4733861" y="4297163"/>
                  <a:pt x="4611785" y="4422507"/>
                  <a:pt x="4475082" y="4521220"/>
                </a:cubicBezTo>
                <a:lnTo>
                  <a:pt x="4350095" y="4601483"/>
                </a:lnTo>
                <a:lnTo>
                  <a:pt x="997316" y="4601483"/>
                </a:lnTo>
                <a:lnTo>
                  <a:pt x="892840" y="4484501"/>
                </a:lnTo>
                <a:cubicBezTo>
                  <a:pt x="678469" y="4214961"/>
                  <a:pt x="542824" y="3894419"/>
                  <a:pt x="407191" y="3560852"/>
                </a:cubicBezTo>
                <a:cubicBezTo>
                  <a:pt x="109259" y="2828169"/>
                  <a:pt x="-222537" y="2176461"/>
                  <a:pt x="201279" y="1442391"/>
                </a:cubicBezTo>
                <a:cubicBezTo>
                  <a:pt x="727747" y="530521"/>
                  <a:pt x="1576073" y="-30011"/>
                  <a:pt x="2486925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D0456D8-C76D-4886-A52C-55C1147C0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038" y="-9274"/>
            <a:ext cx="4164597" cy="2593830"/>
          </a:xfrm>
          <a:custGeom>
            <a:avLst/>
            <a:gdLst>
              <a:gd name="connsiteX0" fmla="*/ 133289 w 4164597"/>
              <a:gd name="connsiteY0" fmla="*/ 0 h 2593830"/>
              <a:gd name="connsiteX1" fmla="*/ 4092252 w 4164597"/>
              <a:gd name="connsiteY1" fmla="*/ 0 h 2593830"/>
              <a:gd name="connsiteX2" fmla="*/ 4093505 w 4164597"/>
              <a:gd name="connsiteY2" fmla="*/ 4697 h 2593830"/>
              <a:gd name="connsiteX3" fmla="*/ 4164597 w 4164597"/>
              <a:gd name="connsiteY3" fmla="*/ 667356 h 2593830"/>
              <a:gd name="connsiteX4" fmla="*/ 3948235 w 4164597"/>
              <a:gd name="connsiteY4" fmla="*/ 1308175 h 2593830"/>
              <a:gd name="connsiteX5" fmla="*/ 3307638 w 4164597"/>
              <a:gd name="connsiteY5" fmla="*/ 1904868 h 2593830"/>
              <a:gd name="connsiteX6" fmla="*/ 3166793 w 4164597"/>
              <a:gd name="connsiteY6" fmla="*/ 2019010 h 2593830"/>
              <a:gd name="connsiteX7" fmla="*/ 2009464 w 4164597"/>
              <a:gd name="connsiteY7" fmla="*/ 2593830 h 2593830"/>
              <a:gd name="connsiteX8" fmla="*/ 484916 w 4164597"/>
              <a:gd name="connsiteY8" fmla="*/ 1659479 h 2593830"/>
              <a:gd name="connsiteX9" fmla="*/ 322444 w 4164597"/>
              <a:gd name="connsiteY9" fmla="*/ 1420446 h 2593830"/>
              <a:gd name="connsiteX10" fmla="*/ 0 w 4164597"/>
              <a:gd name="connsiteY10" fmla="*/ 667356 h 2593830"/>
              <a:gd name="connsiteX11" fmla="*/ 109866 w 4164597"/>
              <a:gd name="connsiteY11" fmla="*/ 54693 h 25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4597" h="2593830">
                <a:moveTo>
                  <a:pt x="133289" y="0"/>
                </a:moveTo>
                <a:lnTo>
                  <a:pt x="4092252" y="0"/>
                </a:lnTo>
                <a:lnTo>
                  <a:pt x="4093505" y="4697"/>
                </a:lnTo>
                <a:cubicBezTo>
                  <a:pt x="4140342" y="213236"/>
                  <a:pt x="4164597" y="435919"/>
                  <a:pt x="4164597" y="667356"/>
                </a:cubicBezTo>
                <a:cubicBezTo>
                  <a:pt x="4164597" y="913589"/>
                  <a:pt x="4097838" y="1111209"/>
                  <a:pt x="3948235" y="1308175"/>
                </a:cubicBezTo>
                <a:cubicBezTo>
                  <a:pt x="3791750" y="1514209"/>
                  <a:pt x="3556619" y="1703978"/>
                  <a:pt x="3307638" y="1904868"/>
                </a:cubicBezTo>
                <a:cubicBezTo>
                  <a:pt x="3261702" y="1941888"/>
                  <a:pt x="3214247" y="1980217"/>
                  <a:pt x="3166793" y="2019010"/>
                </a:cubicBezTo>
                <a:cubicBezTo>
                  <a:pt x="2742021" y="2366203"/>
                  <a:pt x="2431999" y="2593830"/>
                  <a:pt x="2009464" y="2593830"/>
                </a:cubicBezTo>
                <a:cubicBezTo>
                  <a:pt x="1365648" y="2593830"/>
                  <a:pt x="909688" y="2314413"/>
                  <a:pt x="484916" y="1659479"/>
                </a:cubicBezTo>
                <a:cubicBezTo>
                  <a:pt x="429330" y="1573757"/>
                  <a:pt x="374993" y="1495793"/>
                  <a:pt x="322444" y="1420446"/>
                </a:cubicBezTo>
                <a:cubicBezTo>
                  <a:pt x="104652" y="1108029"/>
                  <a:pt x="0" y="945558"/>
                  <a:pt x="0" y="667356"/>
                </a:cubicBezTo>
                <a:cubicBezTo>
                  <a:pt x="0" y="460178"/>
                  <a:pt x="36898" y="254891"/>
                  <a:pt x="109866" y="54693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EA67A7-DA94-4187-BFA1-E61BD10A7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6185" y="0"/>
            <a:ext cx="4013331" cy="2509504"/>
          </a:xfrm>
          <a:custGeom>
            <a:avLst/>
            <a:gdLst>
              <a:gd name="connsiteX0" fmla="*/ 165872 w 4013331"/>
              <a:gd name="connsiteY0" fmla="*/ 0 h 2509504"/>
              <a:gd name="connsiteX1" fmla="*/ 3920309 w 4013331"/>
              <a:gd name="connsiteY1" fmla="*/ 0 h 2509504"/>
              <a:gd name="connsiteX2" fmla="*/ 3944821 w 4013331"/>
              <a:gd name="connsiteY2" fmla="*/ 89161 h 2509504"/>
              <a:gd name="connsiteX3" fmla="*/ 4013331 w 4013331"/>
              <a:gd name="connsiteY3" fmla="*/ 708622 h 2509504"/>
              <a:gd name="connsiteX4" fmla="*/ 3804827 w 4013331"/>
              <a:gd name="connsiteY4" fmla="*/ 1307663 h 2509504"/>
              <a:gd name="connsiteX5" fmla="*/ 3187498 w 4013331"/>
              <a:gd name="connsiteY5" fmla="*/ 1865458 h 2509504"/>
              <a:gd name="connsiteX6" fmla="*/ 3051769 w 4013331"/>
              <a:gd name="connsiteY6" fmla="*/ 1972158 h 2509504"/>
              <a:gd name="connsiteX7" fmla="*/ 1936476 w 4013331"/>
              <a:gd name="connsiteY7" fmla="*/ 2509504 h 2509504"/>
              <a:gd name="connsiteX8" fmla="*/ 467303 w 4013331"/>
              <a:gd name="connsiteY8" fmla="*/ 1636066 h 2509504"/>
              <a:gd name="connsiteX9" fmla="*/ 310732 w 4013331"/>
              <a:gd name="connsiteY9" fmla="*/ 1412615 h 2509504"/>
              <a:gd name="connsiteX10" fmla="*/ 0 w 4013331"/>
              <a:gd name="connsiteY10" fmla="*/ 708622 h 2509504"/>
              <a:gd name="connsiteX11" fmla="*/ 105875 w 4013331"/>
              <a:gd name="connsiteY11" fmla="*/ 135898 h 25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3331" h="2509504">
                <a:moveTo>
                  <a:pt x="165872" y="0"/>
                </a:moveTo>
                <a:lnTo>
                  <a:pt x="3920309" y="0"/>
                </a:lnTo>
                <a:lnTo>
                  <a:pt x="3944821" y="89161"/>
                </a:lnTo>
                <a:cubicBezTo>
                  <a:pt x="3989957" y="284106"/>
                  <a:pt x="4013331" y="492271"/>
                  <a:pt x="4013331" y="708622"/>
                </a:cubicBezTo>
                <a:cubicBezTo>
                  <a:pt x="4013331" y="938801"/>
                  <a:pt x="3948997" y="1123538"/>
                  <a:pt x="3804827" y="1307663"/>
                </a:cubicBezTo>
                <a:cubicBezTo>
                  <a:pt x="3654026" y="1500266"/>
                  <a:pt x="3427436" y="1677663"/>
                  <a:pt x="3187498" y="1865458"/>
                </a:cubicBezTo>
                <a:cubicBezTo>
                  <a:pt x="3143231" y="1900064"/>
                  <a:pt x="3097499" y="1935893"/>
                  <a:pt x="3051769" y="1972158"/>
                </a:cubicBezTo>
                <a:cubicBezTo>
                  <a:pt x="2642425" y="2296716"/>
                  <a:pt x="2343664" y="2509504"/>
                  <a:pt x="1936476" y="2509504"/>
                </a:cubicBezTo>
                <a:cubicBezTo>
                  <a:pt x="1316045" y="2509504"/>
                  <a:pt x="876648" y="2248303"/>
                  <a:pt x="467303" y="1636066"/>
                </a:cubicBezTo>
                <a:cubicBezTo>
                  <a:pt x="413736" y="1555930"/>
                  <a:pt x="361372" y="1483050"/>
                  <a:pt x="310732" y="1412615"/>
                </a:cubicBezTo>
                <a:cubicBezTo>
                  <a:pt x="100850" y="1120566"/>
                  <a:pt x="0" y="968686"/>
                  <a:pt x="0" y="708622"/>
                </a:cubicBezTo>
                <a:cubicBezTo>
                  <a:pt x="0" y="514950"/>
                  <a:pt x="35558" y="323046"/>
                  <a:pt x="105875" y="1358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DF98296-ED44-4D38-9E49-5470B308A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125" y="0"/>
            <a:ext cx="4389519" cy="2684308"/>
          </a:xfrm>
          <a:custGeom>
            <a:avLst/>
            <a:gdLst>
              <a:gd name="connsiteX0" fmla="*/ 106190 w 4389519"/>
              <a:gd name="connsiteY0" fmla="*/ 0 h 2684308"/>
              <a:gd name="connsiteX1" fmla="*/ 4339652 w 4389519"/>
              <a:gd name="connsiteY1" fmla="*/ 0 h 2684308"/>
              <a:gd name="connsiteX2" fmla="*/ 4368235 w 4389519"/>
              <a:gd name="connsiteY2" fmla="*/ 183124 h 2684308"/>
              <a:gd name="connsiteX3" fmla="*/ 4376420 w 4389519"/>
              <a:gd name="connsiteY3" fmla="*/ 846236 h 2684308"/>
              <a:gd name="connsiteX4" fmla="*/ 4090147 w 4389519"/>
              <a:gd name="connsiteY4" fmla="*/ 1502099 h 2684308"/>
              <a:gd name="connsiteX5" fmla="*/ 3362552 w 4389519"/>
              <a:gd name="connsiteY5" fmla="*/ 2072468 h 2684308"/>
              <a:gd name="connsiteX6" fmla="*/ 3204152 w 4389519"/>
              <a:gd name="connsiteY6" fmla="*/ 2179892 h 2684308"/>
              <a:gd name="connsiteX7" fmla="*/ 1936072 w 4389519"/>
              <a:gd name="connsiteY7" fmla="*/ 2679731 h 2684308"/>
              <a:gd name="connsiteX8" fmla="*/ 421690 w 4389519"/>
              <a:gd name="connsiteY8" fmla="*/ 1554434 h 2684308"/>
              <a:gd name="connsiteX9" fmla="*/ 273167 w 4389519"/>
              <a:gd name="connsiteY9" fmla="*/ 1287451 h 2684308"/>
              <a:gd name="connsiteX10" fmla="*/ 4118 w 4389519"/>
              <a:gd name="connsiteY10" fmla="*/ 463709 h 2684308"/>
              <a:gd name="connsiteX11" fmla="*/ 61565 w 4389519"/>
              <a:gd name="connsiteY11" fmla="*/ 140457 h 26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684308">
                <a:moveTo>
                  <a:pt x="106190" y="0"/>
                </a:moveTo>
                <a:lnTo>
                  <a:pt x="4339652" y="0"/>
                </a:lnTo>
                <a:lnTo>
                  <a:pt x="4368235" y="183124"/>
                </a:lnTo>
                <a:cubicBezTo>
                  <a:pt x="4393363" y="394800"/>
                  <a:pt x="4396437" y="617440"/>
                  <a:pt x="4376420" y="846236"/>
                </a:cubicBezTo>
                <a:cubicBezTo>
                  <a:pt x="4353703" y="1105885"/>
                  <a:pt x="4265383" y="1308143"/>
                  <a:pt x="4090147" y="1502099"/>
                </a:cubicBezTo>
                <a:cubicBezTo>
                  <a:pt x="3906850" y="1704987"/>
                  <a:pt x="3642485" y="1883499"/>
                  <a:pt x="3362552" y="2072468"/>
                </a:cubicBezTo>
                <a:cubicBezTo>
                  <a:pt x="3310910" y="2107285"/>
                  <a:pt x="3257553" y="2143343"/>
                  <a:pt x="3204152" y="2179892"/>
                </a:cubicBezTo>
                <a:cubicBezTo>
                  <a:pt x="2726165" y="2506987"/>
                  <a:pt x="2379682" y="2718542"/>
                  <a:pt x="1936072" y="2679731"/>
                </a:cubicBezTo>
                <a:cubicBezTo>
                  <a:pt x="1260149" y="2620595"/>
                  <a:pt x="807225" y="2284071"/>
                  <a:pt x="421690" y="1554434"/>
                </a:cubicBezTo>
                <a:cubicBezTo>
                  <a:pt x="371240" y="1458934"/>
                  <a:pt x="321385" y="1371732"/>
                  <a:pt x="273167" y="1287451"/>
                </a:cubicBezTo>
                <a:cubicBezTo>
                  <a:pt x="73334" y="938007"/>
                  <a:pt x="-21548" y="757071"/>
                  <a:pt x="4118" y="463709"/>
                </a:cubicBezTo>
                <a:cubicBezTo>
                  <a:pt x="13675" y="354475"/>
                  <a:pt x="32873" y="246587"/>
                  <a:pt x="61565" y="14045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D4A8-2F36-D348-8932-C96BE22C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57" y="2509504"/>
            <a:ext cx="5995739" cy="1187738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DISASTER RELIEF LOAN GUARANTEE PROGRAM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90BA102-19FE-44E6-9302-003C1E96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867" y="1"/>
            <a:ext cx="3401415" cy="2207855"/>
          </a:xfrm>
          <a:custGeom>
            <a:avLst/>
            <a:gdLst>
              <a:gd name="connsiteX0" fmla="*/ 181555 w 3401415"/>
              <a:gd name="connsiteY0" fmla="*/ 0 h 2207855"/>
              <a:gd name="connsiteX1" fmla="*/ 3298827 w 3401415"/>
              <a:gd name="connsiteY1" fmla="*/ 0 h 2207855"/>
              <a:gd name="connsiteX2" fmla="*/ 3311223 w 3401415"/>
              <a:gd name="connsiteY2" fmla="*/ 34797 h 2207855"/>
              <a:gd name="connsiteX3" fmla="*/ 3401415 w 3401415"/>
              <a:gd name="connsiteY3" fmla="*/ 681555 h 2207855"/>
              <a:gd name="connsiteX4" fmla="*/ 3224702 w 3401415"/>
              <a:gd name="connsiteY4" fmla="*/ 1189259 h 2207855"/>
              <a:gd name="connsiteX5" fmla="*/ 2701498 w 3401415"/>
              <a:gd name="connsiteY5" fmla="*/ 1662006 h 2207855"/>
              <a:gd name="connsiteX6" fmla="*/ 2586463 w 3401415"/>
              <a:gd name="connsiteY6" fmla="*/ 1752439 h 2207855"/>
              <a:gd name="connsiteX7" fmla="*/ 1641219 w 3401415"/>
              <a:gd name="connsiteY7" fmla="*/ 2207855 h 2207855"/>
              <a:gd name="connsiteX8" fmla="*/ 396053 w 3401415"/>
              <a:gd name="connsiteY8" fmla="*/ 1467590 h 2207855"/>
              <a:gd name="connsiteX9" fmla="*/ 263354 w 3401415"/>
              <a:gd name="connsiteY9" fmla="*/ 1278210 h 2207855"/>
              <a:gd name="connsiteX10" fmla="*/ 0 w 3401415"/>
              <a:gd name="connsiteY10" fmla="*/ 681555 h 2207855"/>
              <a:gd name="connsiteX11" fmla="*/ 159122 w 3401415"/>
              <a:gd name="connsiteY11" fmla="*/ 38981 h 22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1415" h="2207855">
                <a:moveTo>
                  <a:pt x="181555" y="0"/>
                </a:moveTo>
                <a:lnTo>
                  <a:pt x="3298827" y="0"/>
                </a:lnTo>
                <a:lnTo>
                  <a:pt x="3311223" y="34797"/>
                </a:lnTo>
                <a:cubicBezTo>
                  <a:pt x="3370461" y="233986"/>
                  <a:pt x="3401415" y="452351"/>
                  <a:pt x="3401415" y="681555"/>
                </a:cubicBezTo>
                <a:cubicBezTo>
                  <a:pt x="3401415" y="876639"/>
                  <a:pt x="3346890" y="1033208"/>
                  <a:pt x="3224702" y="1189259"/>
                </a:cubicBezTo>
                <a:cubicBezTo>
                  <a:pt x="3096894" y="1352496"/>
                  <a:pt x="2904852" y="1502846"/>
                  <a:pt x="2701498" y="1662006"/>
                </a:cubicBezTo>
                <a:cubicBezTo>
                  <a:pt x="2663980" y="1691337"/>
                  <a:pt x="2625221" y="1721703"/>
                  <a:pt x="2586463" y="1752439"/>
                </a:cubicBezTo>
                <a:cubicBezTo>
                  <a:pt x="2239532" y="2027511"/>
                  <a:pt x="1986324" y="2207855"/>
                  <a:pt x="1641219" y="2207855"/>
                </a:cubicBezTo>
                <a:cubicBezTo>
                  <a:pt x="1115386" y="2207855"/>
                  <a:pt x="742984" y="1986480"/>
                  <a:pt x="396053" y="1467590"/>
                </a:cubicBezTo>
                <a:cubicBezTo>
                  <a:pt x="350654" y="1399674"/>
                  <a:pt x="306273" y="1337906"/>
                  <a:pt x="263354" y="1278210"/>
                </a:cubicBezTo>
                <a:cubicBezTo>
                  <a:pt x="85473" y="1030689"/>
                  <a:pt x="0" y="901968"/>
                  <a:pt x="0" y="681555"/>
                </a:cubicBezTo>
                <a:cubicBezTo>
                  <a:pt x="0" y="462698"/>
                  <a:pt x="53576" y="246506"/>
                  <a:pt x="159122" y="38981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6B5C-D9C1-FA41-A2AF-5570CC64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560" y="3927943"/>
            <a:ext cx="5042211" cy="2142918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 of the </a:t>
            </a:r>
            <a:r>
              <a:rPr lang="en-US" sz="1000" spc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IBank</a:t>
            </a: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Small Business Finance Center’s loan guarantee programs is designed for disaster relief. The </a:t>
            </a:r>
            <a:r>
              <a:rPr lang="en-US" sz="1000" b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Disaster Relief Loan Guarantee Program</a:t>
            </a: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000" b="1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(DRLGP)</a:t>
            </a: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currently targeting small businesses needing assistance to overcome economic injury caused by COVID-19 with a $50 million allocation received in April 2020.</a:t>
            </a:r>
          </a:p>
          <a:p>
            <a:pPr algn="just">
              <a:lnSpc>
                <a:spcPct val="130000"/>
              </a:lnSpc>
            </a:pPr>
            <a:r>
              <a:rPr lang="en-US" sz="1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Loan guarantees help mitigate barriers to capital for those small businesses that do not qualify for federal disaster funds, including businesses in low-wealth and immigrant communities. The funds help small businesses through this challenging time. Loan proceeds must be used for business continuance and to cure “significant economic injury” as a result of the COVID-19 pandemic</a:t>
            </a:r>
          </a:p>
        </p:txBody>
      </p:sp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B43ABC3-A353-7144-A9C5-45D7A8AF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011" y="4073763"/>
            <a:ext cx="25908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5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9466AA-C21A-4C23-8137-04C53295B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9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F2DAE4-2F3C-4594-A107-2435D1D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684496"/>
            <a:ext cx="4293360" cy="5181455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E69641-D02C-48F0-8852-5FE363D48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355238"/>
            <a:ext cx="4381339" cy="5510713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4EFF6A-7C71-4EFA-B386-711A102C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098072"/>
            <a:ext cx="3994190" cy="4767880"/>
          </a:xfrm>
          <a:custGeom>
            <a:avLst/>
            <a:gdLst>
              <a:gd name="connsiteX0" fmla="*/ 1057511 w 3702048"/>
              <a:gd name="connsiteY0" fmla="*/ 1243 h 4710667"/>
              <a:gd name="connsiteX1" fmla="*/ 2139959 w 3702048"/>
              <a:gd name="connsiteY1" fmla="*/ 324180 h 4710667"/>
              <a:gd name="connsiteX2" fmla="*/ 3407455 w 3702048"/>
              <a:gd name="connsiteY2" fmla="*/ 4118750 h 4710667"/>
              <a:gd name="connsiteX3" fmla="*/ 2754080 w 3702048"/>
              <a:gd name="connsiteY3" fmla="*/ 4690965 h 4710667"/>
              <a:gd name="connsiteX4" fmla="*/ 2711405 w 3702048"/>
              <a:gd name="connsiteY4" fmla="*/ 4710667 h 4710667"/>
              <a:gd name="connsiteX5" fmla="*/ 0 w 3702048"/>
              <a:gd name="connsiteY5" fmla="*/ 4710667 h 4710667"/>
              <a:gd name="connsiteX6" fmla="*/ 0 w 3702048"/>
              <a:gd name="connsiteY6" fmla="*/ 239601 h 4710667"/>
              <a:gd name="connsiteX7" fmla="*/ 72857 w 3702048"/>
              <a:gd name="connsiteY7" fmla="*/ 203063 h 4710667"/>
              <a:gd name="connsiteX8" fmla="*/ 1057511 w 3702048"/>
              <a:gd name="connsiteY8" fmla="*/ 1243 h 47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2048" h="4710667">
                <a:moveTo>
                  <a:pt x="1057511" y="1243"/>
                </a:moveTo>
                <a:cubicBezTo>
                  <a:pt x="1413932" y="13473"/>
                  <a:pt x="1779927" y="116316"/>
                  <a:pt x="2139959" y="324180"/>
                </a:cubicBezTo>
                <a:cubicBezTo>
                  <a:pt x="3427605" y="1067603"/>
                  <a:pt x="4139931" y="2850064"/>
                  <a:pt x="3407455" y="4118750"/>
                </a:cubicBezTo>
                <a:cubicBezTo>
                  <a:pt x="3235777" y="4416105"/>
                  <a:pt x="3011128" y="4566048"/>
                  <a:pt x="2754080" y="4690965"/>
                </a:cubicBezTo>
                <a:lnTo>
                  <a:pt x="2711405" y="4710667"/>
                </a:lnTo>
                <a:lnTo>
                  <a:pt x="0" y="4710667"/>
                </a:lnTo>
                <a:lnTo>
                  <a:pt x="0" y="239601"/>
                </a:lnTo>
                <a:lnTo>
                  <a:pt x="72857" y="203063"/>
                </a:lnTo>
                <a:cubicBezTo>
                  <a:pt x="383165" y="61024"/>
                  <a:pt x="715942" y="-10476"/>
                  <a:pt x="1057511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4C19DC-E477-4A4D-81AC-7A8CD2E3B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8D5A3F-DB59-492A-AAD4-DDB33C65E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CD2426-E724-4490-8DAF-44913DC0A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F4763F-257F-4661-BBBE-F60DBD259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8466B8-FA9F-41C1-9FC8-CE7F859F1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8CEEDC-820E-402C-ACC8-D657846AD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E9B0A7-7EDC-4112-97B6-52DAEEA5A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9593FC2-93D9-4849-B727-D3A46E4BB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D68E5A-40AD-4DDB-ACD1-2CC982195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6D0196-667E-4411-97BF-A9706C75B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98D4A8-2F36-D348-8932-C96BE22C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0" y="3198699"/>
            <a:ext cx="6500191" cy="101732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DISASTER RELIEF LOAN GUARANTEE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6B5C-D9C1-FA41-A2AF-5570CC64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4315772"/>
            <a:ext cx="6724021" cy="219524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Maximum loan amount of $1,250,000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Guarantee of 95% or $1,000,000 (whichever is less) based on interest rate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Lines of Credit and Term Loans up to 7 years</a:t>
            </a:r>
          </a:p>
          <a:p>
            <a:pPr marL="285750" lvl="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Business must meet SBLGP eligibility criteria and located in Disaster Area</a:t>
            </a:r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105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Significant Actual Physical Damage, Disaster Relief, Significant Economic Injury</a:t>
            </a:r>
          </a:p>
          <a:p>
            <a:pPr marL="285750" lvl="0" indent="-285750">
              <a:lnSpc>
                <a:spcPct val="130000"/>
              </a:lnSpc>
              <a:buFont typeface="Wingdings" pitchFamily="2" charset="2"/>
              <a:buChar char="q"/>
            </a:pPr>
            <a:endParaRPr lang="en-US" sz="105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7" name="Picture 2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0783E40-4270-8941-B160-BF0A4352B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49" y="4216020"/>
            <a:ext cx="25908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3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2E366A-B6DD-4F06-A42A-FF634FDE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839" y="970769"/>
            <a:ext cx="4936895" cy="4669465"/>
            <a:chOff x="648839" y="970769"/>
            <a:chExt cx="4936895" cy="466946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43803" y="1124162"/>
              <a:ext cx="4691485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2" y="1290468"/>
              <a:ext cx="438979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48839" y="970769"/>
              <a:ext cx="4936895" cy="466946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B288D9-D2F1-AA43-B744-55AC4CB8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816" y="1833229"/>
            <a:ext cx="3796075" cy="293403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TOP TEN 2020 LENDERS</a:t>
            </a:r>
            <a:br>
              <a:rPr lang="en-US" sz="2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BY DOLLARS LOANED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A5764-CCCD-F94D-8731-5C76600CC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3" t="20775" b="4601"/>
          <a:stretch/>
        </p:blipFill>
        <p:spPr>
          <a:xfrm>
            <a:off x="6223100" y="2336292"/>
            <a:ext cx="5582995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8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2E366A-B6DD-4F06-A42A-FF634FDE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839" y="970769"/>
            <a:ext cx="4936895" cy="4669465"/>
            <a:chOff x="648839" y="970769"/>
            <a:chExt cx="4936895" cy="466946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43803" y="1124162"/>
              <a:ext cx="4691485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2" y="1290468"/>
              <a:ext cx="438979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48839" y="970769"/>
              <a:ext cx="4936895" cy="466946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B288D9-D2F1-AA43-B744-55AC4CB8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501" y="1994774"/>
            <a:ext cx="3585975" cy="293403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SBLGP vs SBA</a:t>
            </a:r>
            <a:br>
              <a:rPr lang="en-US" sz="2000" spc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000" spc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CB1DD76E-A447-934E-9BAF-59C9ADB2B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327140"/>
              </p:ext>
            </p:extLst>
          </p:nvPr>
        </p:nvGraphicFramePr>
        <p:xfrm>
          <a:off x="6223100" y="1333666"/>
          <a:ext cx="5514154" cy="394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202">
                  <a:extLst>
                    <a:ext uri="{9D8B030D-6E8A-4147-A177-3AD203B41FA5}">
                      <a16:colId xmlns:a16="http://schemas.microsoft.com/office/drawing/2014/main" val="3836606026"/>
                    </a:ext>
                  </a:extLst>
                </a:gridCol>
                <a:gridCol w="1215984">
                  <a:extLst>
                    <a:ext uri="{9D8B030D-6E8A-4147-A177-3AD203B41FA5}">
                      <a16:colId xmlns:a16="http://schemas.microsoft.com/office/drawing/2014/main" val="3839358908"/>
                    </a:ext>
                  </a:extLst>
                </a:gridCol>
                <a:gridCol w="1411968">
                  <a:extLst>
                    <a:ext uri="{9D8B030D-6E8A-4147-A177-3AD203B41FA5}">
                      <a16:colId xmlns:a16="http://schemas.microsoft.com/office/drawing/2014/main" val="2908294583"/>
                    </a:ext>
                  </a:extLst>
                </a:gridCol>
              </a:tblGrid>
              <a:tr h="31610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FFFF"/>
                          </a:solidFill>
                        </a:rPr>
                        <a:t>STATE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FFFFFF"/>
                          </a:solidFill>
                        </a:rPr>
                        <a:t>SBA</a:t>
                      </a:r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2020631142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r>
                        <a:rPr lang="en-US" sz="1100" dirty="0"/>
                        <a:t>Franchisor eligibility </a:t>
                      </a:r>
                      <a:r>
                        <a:rPr lang="en-US" sz="1100" dirty="0" err="1"/>
                        <a:t>i.e</a:t>
                      </a:r>
                      <a:r>
                        <a:rPr lang="en-US" sz="1100" dirty="0"/>
                        <a:t> 7/11 store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ELIGIBLE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Not Eligible</a:t>
                      </a:r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2638520247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 can be less than 51.0% owner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occupied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ELIGIBLE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Not Eligible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698989125"/>
                  </a:ext>
                </a:extLst>
              </a:tr>
              <a:tr h="260362">
                <a:tc>
                  <a:txBody>
                    <a:bodyPr/>
                    <a:lstStyle/>
                    <a:p>
                      <a:r>
                        <a:rPr lang="en-US" sz="1100" dirty="0"/>
                        <a:t>912 issues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ELIGIBLE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Not Eligible</a:t>
                      </a:r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449931178"/>
                  </a:ext>
                </a:extLst>
              </a:tr>
              <a:tr h="260362">
                <a:tc>
                  <a:txBody>
                    <a:bodyPr/>
                    <a:lstStyle/>
                    <a:p>
                      <a:r>
                        <a:rPr lang="en-US" sz="1100"/>
                        <a:t>Previous federal loan defaults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ELIGIBLE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Not Eligible</a:t>
                      </a:r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3744894357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r>
                        <a:rPr lang="en-US" sz="1100"/>
                        <a:t>Reached max SBA loan guarantee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ELIGIBLE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Not Eligible</a:t>
                      </a:r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706234701"/>
                  </a:ext>
                </a:extLst>
              </a:tr>
              <a:tr h="437880">
                <a:tc>
                  <a:txBody>
                    <a:bodyPr/>
                    <a:lstStyle/>
                    <a:p>
                      <a:r>
                        <a:rPr lang="en-US" sz="1100" dirty="0"/>
                        <a:t>Recently refinanced (no 2 </a:t>
                      </a:r>
                      <a:r>
                        <a:rPr lang="en-US" sz="1100" dirty="0" err="1"/>
                        <a:t>yr</a:t>
                      </a:r>
                      <a:r>
                        <a:rPr lang="en-US" sz="1100" dirty="0"/>
                        <a:t> waiting period)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ELIGIBLE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Not Eligible</a:t>
                      </a:r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2418218293"/>
                  </a:ext>
                </a:extLst>
              </a:tr>
              <a:tr h="260362">
                <a:tc>
                  <a:txBody>
                    <a:bodyPr/>
                    <a:lstStyle/>
                    <a:p>
                      <a:r>
                        <a:rPr lang="en-US" sz="1100"/>
                        <a:t>Non-profits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ELIGIBLE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Not Eligible</a:t>
                      </a:r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2254225691"/>
                  </a:ext>
                </a:extLst>
              </a:tr>
              <a:tr h="260362">
                <a:tc>
                  <a:txBody>
                    <a:bodyPr/>
                    <a:lstStyle/>
                    <a:p>
                      <a:r>
                        <a:rPr lang="en-US" sz="1100" dirty="0"/>
                        <a:t>High net worth borrowers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ELIGIBLE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Not Eligible</a:t>
                      </a:r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3181912548"/>
                  </a:ext>
                </a:extLst>
              </a:tr>
              <a:tr h="260362">
                <a:tc>
                  <a:txBody>
                    <a:bodyPr/>
                    <a:lstStyle/>
                    <a:p>
                      <a:r>
                        <a:rPr lang="en-US" sz="1100" dirty="0"/>
                        <a:t>Non-US Citizens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ELIGIBLE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Not Eligible</a:t>
                      </a:r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2804985782"/>
                  </a:ext>
                </a:extLst>
              </a:tr>
              <a:tr h="260362">
                <a:tc>
                  <a:txBody>
                    <a:bodyPr/>
                    <a:lstStyle/>
                    <a:p>
                      <a:r>
                        <a:rPr lang="en-US" sz="1100" dirty="0"/>
                        <a:t>Lender can dictate </a:t>
                      </a:r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amortization</a:t>
                      </a:r>
                      <a:r>
                        <a:rPr lang="en-US" sz="1100" b="0" dirty="0"/>
                        <a:t> </a:t>
                      </a:r>
                      <a:r>
                        <a:rPr lang="en-US" sz="1100" dirty="0"/>
                        <a:t>of loan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ELIGIBLE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Not Eligible</a:t>
                      </a:r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3638924379"/>
                  </a:ext>
                </a:extLst>
              </a:tr>
              <a:tr h="260362">
                <a:tc>
                  <a:txBody>
                    <a:bodyPr/>
                    <a:lstStyle/>
                    <a:p>
                      <a:r>
                        <a:rPr lang="en-US" sz="1100" dirty="0"/>
                        <a:t>In-eligible portion can be carved out by reducing guarantee percentage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ELIGIBLE</a:t>
                      </a:r>
                    </a:p>
                  </a:txBody>
                  <a:tcPr marL="59172" marR="59172" marT="29587" marB="29587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Not Eligible</a:t>
                      </a:r>
                    </a:p>
                  </a:txBody>
                  <a:tcPr marL="59172" marR="59172" marT="29587" marB="29587"/>
                </a:tc>
                <a:extLst>
                  <a:ext uri="{0D108BD9-81ED-4DB2-BD59-A6C34878D82A}">
                    <a16:rowId xmlns:a16="http://schemas.microsoft.com/office/drawing/2014/main" val="3536990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26632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900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Meiryo</vt:lpstr>
      <vt:lpstr>Corbel</vt:lpstr>
      <vt:lpstr>Helvetica Neue</vt:lpstr>
      <vt:lpstr>Wingdings</vt:lpstr>
      <vt:lpstr>SketchLinesVTI</vt:lpstr>
      <vt:lpstr>PowerPoint Presentation</vt:lpstr>
      <vt:lpstr>PowerPoint Presentation</vt:lpstr>
      <vt:lpstr>STATE LOAN GUARANTEE PROGRAM</vt:lpstr>
      <vt:lpstr>STATE LOAN GUARANTEE PROGRAM</vt:lpstr>
      <vt:lpstr>STATE LOAN GUARANTEE PROGRAM</vt:lpstr>
      <vt:lpstr>DISASTER RELIEF LOAN GUARANTEE PROGRAM</vt:lpstr>
      <vt:lpstr>DISASTER RELIEF LOAN GUARANTEE PROGRAM</vt:lpstr>
      <vt:lpstr>   TOP TEN 2020 LENDERS    BY DOLLARS LOANED</vt:lpstr>
      <vt:lpstr>     SBLGP vs SBA </vt:lpstr>
      <vt:lpstr>California School of the Arts</vt:lpstr>
      <vt:lpstr>Yreka Properties, LLC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Brugman</dc:creator>
  <cp:lastModifiedBy>Michael A. Ocasio, BS, EDFP</cp:lastModifiedBy>
  <cp:revision>34</cp:revision>
  <dcterms:created xsi:type="dcterms:W3CDTF">2021-02-08T17:57:12Z</dcterms:created>
  <dcterms:modified xsi:type="dcterms:W3CDTF">2022-02-25T23:03:18Z</dcterms:modified>
</cp:coreProperties>
</file>