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7"/>
  </p:notesMasterIdLst>
  <p:sldIdLst>
    <p:sldId id="256" r:id="rId5"/>
    <p:sldId id="280" r:id="rId6"/>
    <p:sldId id="282" r:id="rId7"/>
    <p:sldId id="281" r:id="rId8"/>
    <p:sldId id="283" r:id="rId9"/>
    <p:sldId id="261" r:id="rId10"/>
    <p:sldId id="262" r:id="rId11"/>
    <p:sldId id="284" r:id="rId12"/>
    <p:sldId id="266" r:id="rId13"/>
    <p:sldId id="263" r:id="rId14"/>
    <p:sldId id="270" r:id="rId15"/>
    <p:sldId id="273" r:id="rId16"/>
    <p:sldId id="272" r:id="rId17"/>
    <p:sldId id="271" r:id="rId18"/>
    <p:sldId id="275" r:id="rId19"/>
    <p:sldId id="276" r:id="rId20"/>
    <p:sldId id="277" r:id="rId21"/>
    <p:sldId id="274" r:id="rId22"/>
    <p:sldId id="285" r:id="rId23"/>
    <p:sldId id="278" r:id="rId24"/>
    <p:sldId id="269" r:id="rId25"/>
    <p:sldId id="287" r:id="rId26"/>
  </p:sldIdLst>
  <p:sldSz cx="9144000" cy="6858000" type="screen4x3"/>
  <p:notesSz cx="6807200" cy="9906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0">
          <p15:clr>
            <a:srgbClr val="A4A3A4"/>
          </p15:clr>
        </p15:guide>
        <p15:guide id="2" pos="214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96BE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844" autoAdjust="0"/>
  </p:normalViewPr>
  <p:slideViewPr>
    <p:cSldViewPr>
      <p:cViewPr varScale="1">
        <p:scale>
          <a:sx n="64" d="100"/>
          <a:sy n="64" d="100"/>
        </p:scale>
        <p:origin x="1566" y="72"/>
      </p:cViewPr>
      <p:guideLst>
        <p:guide orient="horz" pos="2160"/>
        <p:guide pos="2880"/>
      </p:guideLst>
    </p:cSldViewPr>
  </p:slideViewPr>
  <p:notesTextViewPr>
    <p:cViewPr>
      <p:scale>
        <a:sx n="1" d="1"/>
        <a:sy n="1" d="1"/>
      </p:scale>
      <p:origin x="0" y="0"/>
    </p:cViewPr>
  </p:notesTextViewPr>
  <p:notesViewPr>
    <p:cSldViewPr>
      <p:cViewPr varScale="1">
        <p:scale>
          <a:sx n="90" d="100"/>
          <a:sy n="90" d="100"/>
        </p:scale>
        <p:origin x="-3756" y="-120"/>
      </p:cViewPr>
      <p:guideLst>
        <p:guide orient="horz" pos="3120"/>
        <p:guide pos="2144"/>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smtClean="0"/>
              <a:t>Market Place</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2916666666666665E-2"/>
          <c:y val="0.14503125"/>
          <c:w val="0.95416666666666672"/>
          <c:h val="0.75735506889763782"/>
        </c:manualLayout>
      </c:layout>
      <c:pie3DChart>
        <c:varyColors val="1"/>
        <c:ser>
          <c:idx val="0"/>
          <c:order val="0"/>
          <c:tx>
            <c:strRef>
              <c:f>Sheet1!$B$1</c:f>
              <c:strCache>
                <c:ptCount val="1"/>
                <c:pt idx="0">
                  <c:v>Sales</c:v>
                </c:pt>
              </c:strCache>
            </c:strRef>
          </c:tx>
          <c:dPt>
            <c:idx val="0"/>
            <c:bubble3D val="0"/>
            <c:spPr>
              <a:solidFill>
                <a:schemeClr val="tx1"/>
              </a:solidFill>
              <a:ln w="25400">
                <a:solidFill>
                  <a:schemeClr val="lt1"/>
                </a:solidFill>
              </a:ln>
              <a:effectLst/>
              <a:sp3d contourW="25400">
                <a:contourClr>
                  <a:schemeClr val="lt1"/>
                </a:contourClr>
              </a:sp3d>
            </c:spPr>
            <c:extLst>
              <c:ext xmlns:c16="http://schemas.microsoft.com/office/drawing/2014/chart" uri="{C3380CC4-5D6E-409C-BE32-E72D297353CC}">
                <c16:uniqueId val="{00000001-CB15-498F-8DB4-729823CD0BA6}"/>
              </c:ext>
            </c:extLst>
          </c:dPt>
          <c:dPt>
            <c:idx val="1"/>
            <c:bubble3D val="0"/>
            <c:spPr>
              <a:solidFill>
                <a:schemeClr val="bg1"/>
              </a:solidFill>
              <a:ln w="25400">
                <a:solidFill>
                  <a:schemeClr val="lt1"/>
                </a:solidFill>
              </a:ln>
              <a:effectLst/>
              <a:sp3d contourW="25400">
                <a:contourClr>
                  <a:schemeClr val="lt1"/>
                </a:contourClr>
              </a:sp3d>
            </c:spPr>
            <c:extLst>
              <c:ext xmlns:c16="http://schemas.microsoft.com/office/drawing/2014/chart" uri="{C3380CC4-5D6E-409C-BE32-E72D297353CC}">
                <c16:uniqueId val="{00000003-CB15-498F-8DB4-729823CD0BA6}"/>
              </c:ext>
            </c:extLst>
          </c:dPt>
          <c:dPt>
            <c:idx val="2"/>
            <c:bubble3D val="0"/>
            <c:spPr>
              <a:solidFill>
                <a:schemeClr val="bg1">
                  <a:lumMod val="5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5-CB15-498F-8DB4-729823CD0BA6}"/>
              </c:ext>
            </c:extLst>
          </c:dPt>
          <c:dPt>
            <c:idx val="3"/>
            <c:bubble3D val="0"/>
            <c:spPr>
              <a:solidFill>
                <a:srgbClr val="FF0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7-CB15-498F-8DB4-729823CD0BA6}"/>
              </c:ext>
            </c:extLst>
          </c:dPt>
          <c:cat>
            <c:strRef>
              <c:f>Sheet1!$A$2:$A$5</c:f>
              <c:strCache>
                <c:ptCount val="4"/>
                <c:pt idx="0">
                  <c:v>Blacks</c:v>
                </c:pt>
                <c:pt idx="1">
                  <c:v>Whites</c:v>
                </c:pt>
                <c:pt idx="2">
                  <c:v>Grays</c:v>
                </c:pt>
                <c:pt idx="3">
                  <c:v>All Others</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CB15-498F-8DB4-729823CD0BA6}"/>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9787" cy="495300"/>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idx="1"/>
          </p:nvPr>
        </p:nvSpPr>
        <p:spPr>
          <a:xfrm>
            <a:off x="3855838" y="0"/>
            <a:ext cx="2949787" cy="495300"/>
          </a:xfrm>
          <a:prstGeom prst="rect">
            <a:avLst/>
          </a:prstGeom>
        </p:spPr>
        <p:txBody>
          <a:bodyPr vert="horz" lIns="91440" tIns="45720" rIns="91440" bIns="45720" rtlCol="0"/>
          <a:lstStyle>
            <a:lvl1pPr algn="r">
              <a:defRPr sz="1200"/>
            </a:lvl1pPr>
          </a:lstStyle>
          <a:p>
            <a:fld id="{AB2239A6-237F-4CA3-9A22-595A8976656D}" type="datetimeFigureOut">
              <a:rPr lang="de-AT" smtClean="0"/>
              <a:t>13.11.2019</a:t>
            </a:fld>
            <a:endParaRPr lang="de-AT"/>
          </a:p>
        </p:txBody>
      </p:sp>
      <p:sp>
        <p:nvSpPr>
          <p:cNvPr id="4" name="Folienbildplatzhalter 3"/>
          <p:cNvSpPr>
            <a:spLocks noGrp="1" noRot="1" noChangeAspect="1"/>
          </p:cNvSpPr>
          <p:nvPr>
            <p:ph type="sldImg" idx="2"/>
          </p:nvPr>
        </p:nvSpPr>
        <p:spPr>
          <a:xfrm>
            <a:off x="927100" y="742950"/>
            <a:ext cx="4953000" cy="3714750"/>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680720" y="4705350"/>
            <a:ext cx="5445760" cy="445770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6" name="Fußzeilenplatzhalter 5"/>
          <p:cNvSpPr>
            <a:spLocks noGrp="1"/>
          </p:cNvSpPr>
          <p:nvPr>
            <p:ph type="ftr" sz="quarter" idx="4"/>
          </p:nvPr>
        </p:nvSpPr>
        <p:spPr>
          <a:xfrm>
            <a:off x="0" y="9408981"/>
            <a:ext cx="2949787" cy="495300"/>
          </a:xfrm>
          <a:prstGeom prst="rect">
            <a:avLst/>
          </a:prstGeom>
        </p:spPr>
        <p:txBody>
          <a:bodyPr vert="horz" lIns="91440" tIns="45720" rIns="91440" bIns="45720" rtlCol="0" anchor="b"/>
          <a:lstStyle>
            <a:lvl1pPr algn="l">
              <a:defRPr sz="1200"/>
            </a:lvl1pPr>
          </a:lstStyle>
          <a:p>
            <a:endParaRPr lang="de-AT"/>
          </a:p>
        </p:txBody>
      </p:sp>
      <p:sp>
        <p:nvSpPr>
          <p:cNvPr id="7" name="Foliennummernplatzhalter 6"/>
          <p:cNvSpPr>
            <a:spLocks noGrp="1"/>
          </p:cNvSpPr>
          <p:nvPr>
            <p:ph type="sldNum" sz="quarter" idx="5"/>
          </p:nvPr>
        </p:nvSpPr>
        <p:spPr>
          <a:xfrm>
            <a:off x="3855838" y="9408981"/>
            <a:ext cx="2949787" cy="495300"/>
          </a:xfrm>
          <a:prstGeom prst="rect">
            <a:avLst/>
          </a:prstGeom>
        </p:spPr>
        <p:txBody>
          <a:bodyPr vert="horz" lIns="91440" tIns="45720" rIns="91440" bIns="45720" rtlCol="0" anchor="b"/>
          <a:lstStyle>
            <a:lvl1pPr algn="r">
              <a:defRPr sz="1200"/>
            </a:lvl1pPr>
          </a:lstStyle>
          <a:p>
            <a:fld id="{D757D194-DAAD-49F0-AD73-DAC431F0B95E}" type="slidenum">
              <a:rPr lang="de-AT" smtClean="0"/>
              <a:t>‹#›</a:t>
            </a:fld>
            <a:endParaRPr lang="de-AT"/>
          </a:p>
        </p:txBody>
      </p:sp>
    </p:spTree>
    <p:extLst>
      <p:ext uri="{BB962C8B-B14F-4D97-AF65-F5344CB8AC3E}">
        <p14:creationId xmlns:p14="http://schemas.microsoft.com/office/powerpoint/2010/main" val="100997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57D194-DAAD-49F0-AD73-DAC431F0B95E}" type="slidenum">
              <a:rPr lang="de-AT" smtClean="0"/>
              <a:t>9</a:t>
            </a:fld>
            <a:endParaRPr lang="de-AT"/>
          </a:p>
        </p:txBody>
      </p:sp>
    </p:spTree>
    <p:extLst>
      <p:ext uri="{BB962C8B-B14F-4D97-AF65-F5344CB8AC3E}">
        <p14:creationId xmlns:p14="http://schemas.microsoft.com/office/powerpoint/2010/main" val="21520533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152651" y="2636912"/>
            <a:ext cx="6585044" cy="1116124"/>
          </a:xfrm>
        </p:spPr>
        <p:txBody>
          <a:bodyPr anchor="b"/>
          <a:lstStyle>
            <a:lvl1pPr algn="l">
              <a:defRPr lang="de-AT" sz="4000" b="0" kern="1200" dirty="0">
                <a:solidFill>
                  <a:schemeClr val="tx1">
                    <a:lumMod val="65000"/>
                    <a:lumOff val="35000"/>
                  </a:schemeClr>
                </a:solidFill>
                <a:latin typeface="Arial" panose="020B0604020202020204" pitchFamily="34" charset="0"/>
                <a:ea typeface="+mn-ea"/>
                <a:cs typeface="Arial" panose="020B0604020202020204" pitchFamily="34" charset="0"/>
              </a:defRPr>
            </a:lvl1pPr>
          </a:lstStyle>
          <a:p>
            <a:r>
              <a:rPr lang="de-DE" dirty="0" smtClean="0"/>
              <a:t>Titelmasterformat durch Klicken bearbeiten</a:t>
            </a:r>
            <a:endParaRPr lang="de-AT" dirty="0"/>
          </a:p>
        </p:txBody>
      </p:sp>
      <p:sp>
        <p:nvSpPr>
          <p:cNvPr id="3" name="Untertitel 2"/>
          <p:cNvSpPr>
            <a:spLocks noGrp="1"/>
          </p:cNvSpPr>
          <p:nvPr>
            <p:ph type="subTitle" idx="1" hasCustomPrompt="1"/>
          </p:nvPr>
        </p:nvSpPr>
        <p:spPr>
          <a:xfrm>
            <a:off x="1152650" y="3753036"/>
            <a:ext cx="6587008" cy="1188132"/>
          </a:xfrm>
        </p:spPr>
        <p:txBody>
          <a:bodyPr>
            <a:noAutofit/>
          </a:bodyPr>
          <a:lstStyle>
            <a:lvl1pPr marL="0" indent="0" algn="l">
              <a:spcBef>
                <a:spcPts val="0"/>
              </a:spcBef>
              <a:buNone/>
              <a:defRPr sz="2000" b="0">
                <a:solidFill>
                  <a:schemeClr val="bg1">
                    <a:lumMod val="6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Formatvorlage des </a:t>
            </a:r>
            <a:r>
              <a:rPr lang="de-DE" dirty="0" err="1" smtClean="0"/>
              <a:t>untertitelmasters</a:t>
            </a:r>
            <a:r>
              <a:rPr lang="de-DE" dirty="0" smtClean="0"/>
              <a:t> durch klicken bearbeiten</a:t>
            </a:r>
            <a:endParaRPr lang="de-AT" dirty="0"/>
          </a:p>
        </p:txBody>
      </p:sp>
      <p:sp>
        <p:nvSpPr>
          <p:cNvPr id="10" name="Rechteck 9"/>
          <p:cNvSpPr/>
          <p:nvPr userDrawn="1"/>
        </p:nvSpPr>
        <p:spPr>
          <a:xfrm>
            <a:off x="1403648" y="6453337"/>
            <a:ext cx="7740352" cy="404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p:cNvSpPr txBox="1"/>
          <p:nvPr userDrawn="1"/>
        </p:nvSpPr>
        <p:spPr>
          <a:xfrm>
            <a:off x="3923928" y="6287086"/>
            <a:ext cx="5112568" cy="379591"/>
          </a:xfrm>
          <a:prstGeom prst="rect">
            <a:avLst/>
          </a:prstGeom>
          <a:noFill/>
        </p:spPr>
        <p:txBody>
          <a:bodyPr wrap="square" rtlCol="0">
            <a:spAutoFit/>
          </a:bodyPr>
          <a:lstStyle/>
          <a:p>
            <a:pPr algn="l"/>
            <a:r>
              <a:rPr lang="de-AT" sz="2800" b="0" baseline="-8000" dirty="0" smtClean="0">
                <a:solidFill>
                  <a:schemeClr val="bg1">
                    <a:lumMod val="50000"/>
                  </a:schemeClr>
                </a:solidFill>
                <a:latin typeface="+mj-lt"/>
                <a:cs typeface="Arial" panose="020B0604020202020204" pitchFamily="34" charset="0"/>
              </a:rPr>
              <a:t>A BETTER FINISH. FOR A BETTER WORLD.</a:t>
            </a:r>
            <a:endParaRPr lang="de-AT" sz="2800" b="0" baseline="-8000" dirty="0">
              <a:solidFill>
                <a:schemeClr val="bg1">
                  <a:lumMod val="50000"/>
                </a:schemeClr>
              </a:solidFill>
              <a:latin typeface="+mj-lt"/>
              <a:cs typeface="Arial" panose="020B0604020202020204" pitchFamily="34" charset="0"/>
            </a:endParaRPr>
          </a:p>
        </p:txBody>
      </p:sp>
      <p:pic>
        <p:nvPicPr>
          <p:cNvPr id="11" name="Grafik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68344" y="229237"/>
            <a:ext cx="1277838" cy="765740"/>
          </a:xfrm>
          <a:prstGeom prst="rect">
            <a:avLst/>
          </a:prstGeom>
        </p:spPr>
      </p:pic>
    </p:spTree>
    <p:extLst>
      <p:ext uri="{BB962C8B-B14F-4D97-AF65-F5344CB8AC3E}">
        <p14:creationId xmlns:p14="http://schemas.microsoft.com/office/powerpoint/2010/main" val="4554027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solidFill>
                  <a:schemeClr val="bg1">
                    <a:lumMod val="65000"/>
                  </a:schemeClr>
                </a:solidFill>
              </a:defRPr>
            </a:lvl1pPr>
          </a:lstStyle>
          <a:p>
            <a:r>
              <a:rPr lang="de-DE" dirty="0" smtClean="0"/>
              <a:t>Titelmasterformat </a:t>
            </a:r>
            <a:br>
              <a:rPr lang="de-DE" dirty="0" smtClean="0"/>
            </a:br>
            <a:r>
              <a:rPr lang="de-DE" dirty="0" smtClean="0"/>
              <a:t>durch Klicken bearbeiten</a:t>
            </a:r>
            <a:endParaRPr lang="de-AT" dirty="0"/>
          </a:p>
        </p:txBody>
      </p:sp>
      <p:sp>
        <p:nvSpPr>
          <p:cNvPr id="3" name="Inhaltsplatzhalter 2"/>
          <p:cNvSpPr>
            <a:spLocks noGrp="1"/>
          </p:cNvSpPr>
          <p:nvPr>
            <p:ph idx="1"/>
          </p:nvPr>
        </p:nvSpPr>
        <p:spPr/>
        <p:txBody>
          <a:bodyPr/>
          <a:lstStyle>
            <a:lvl1pPr marL="14287" indent="0">
              <a:buNone/>
              <a:defRPr sz="2000" b="1"/>
            </a:lvl1pPr>
            <a:lvl2pPr marL="620713" indent="-171450">
              <a:buFont typeface="Wingdings" panose="05000000000000000000" pitchFamily="2" charset="2"/>
              <a:buChar char="§"/>
              <a:defRPr/>
            </a:lvl2pPr>
            <a:lvl3pPr marL="1071563" indent="-171450">
              <a:buFont typeface="Wingdings 3" panose="05040102010807070707" pitchFamily="18" charset="2"/>
              <a:buChar char="ê"/>
              <a:defRPr/>
            </a:lvl3pPr>
            <a:lvl4pPr marL="1524000" indent="-180975">
              <a:buFont typeface="Arial" panose="020B0604020202020204" pitchFamily="34" charset="0"/>
              <a:buChar char="•"/>
              <a:defRPr/>
            </a:lvl4pPr>
            <a:lvl5pPr marL="1976438" indent="-177800">
              <a:defRPr/>
            </a:lvl5p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AT" dirty="0"/>
          </a:p>
        </p:txBody>
      </p:sp>
      <p:sp>
        <p:nvSpPr>
          <p:cNvPr id="4" name="Rechteck 3"/>
          <p:cNvSpPr/>
          <p:nvPr userDrawn="1"/>
        </p:nvSpPr>
        <p:spPr>
          <a:xfrm>
            <a:off x="-36512" y="-27384"/>
            <a:ext cx="144000" cy="6912768"/>
          </a:xfrm>
          <a:prstGeom prst="rect">
            <a:avLst/>
          </a:prstGeom>
          <a:solidFill>
            <a:srgbClr val="96BE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167184332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7000"/>
                <a:lumOff val="3000"/>
              </a:schemeClr>
            </a:gs>
            <a:gs pos="50000">
              <a:schemeClr val="bg1"/>
            </a:gs>
            <a:gs pos="100000">
              <a:schemeClr val="bg1"/>
            </a:gs>
          </a:gsLst>
          <a:lin ang="5400000" scaled="0"/>
          <a:tileRect/>
        </a:gradFill>
        <a:effectLst/>
      </p:bgPr>
    </p:bg>
    <p:spTree>
      <p:nvGrpSpPr>
        <p:cNvPr id="1" name=""/>
        <p:cNvGrpSpPr/>
        <p:nvPr/>
      </p:nvGrpSpPr>
      <p:grpSpPr>
        <a:xfrm>
          <a:off x="0" y="0"/>
          <a:ext cx="0" cy="0"/>
          <a:chOff x="0" y="0"/>
          <a:chExt cx="0" cy="0"/>
        </a:xfrm>
      </p:grpSpPr>
      <p:pic>
        <p:nvPicPr>
          <p:cNvPr id="4" name="Grafik 3"/>
          <p:cNvPicPr>
            <a:picLocks noChangeAspect="1"/>
          </p:cNvPicPr>
          <p:nvPr userDrawn="1"/>
        </p:nvPicPr>
        <p:blipFill>
          <a:blip r:embed="rId4" cstate="screen">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7929147" y="260648"/>
            <a:ext cx="963333" cy="576064"/>
          </a:xfrm>
          <a:prstGeom prst="rect">
            <a:avLst/>
          </a:prstGeom>
        </p:spPr>
      </p:pic>
      <p:sp>
        <p:nvSpPr>
          <p:cNvPr id="2" name="Titelplatzhalter 1"/>
          <p:cNvSpPr>
            <a:spLocks noGrp="1"/>
          </p:cNvSpPr>
          <p:nvPr>
            <p:ph type="title"/>
          </p:nvPr>
        </p:nvSpPr>
        <p:spPr>
          <a:xfrm>
            <a:off x="457200" y="274638"/>
            <a:ext cx="8229600" cy="634082"/>
          </a:xfrm>
          <a:prstGeom prst="rect">
            <a:avLst/>
          </a:prstGeom>
        </p:spPr>
        <p:txBody>
          <a:bodyPr vert="horz" lIns="91440" tIns="45720" rIns="91440" bIns="45720" rtlCol="0" anchor="ctr">
            <a:noAutofit/>
          </a:bodyPr>
          <a:lstStyle/>
          <a:p>
            <a:r>
              <a:rPr lang="de-DE" dirty="0" smtClean="0"/>
              <a:t>Titelmasterformat </a:t>
            </a:r>
            <a:br>
              <a:rPr lang="de-DE" dirty="0" smtClean="0"/>
            </a:br>
            <a:r>
              <a:rPr lang="de-DE" dirty="0" smtClean="0"/>
              <a:t>durch Klicken bearbeiten</a:t>
            </a:r>
            <a:endParaRPr lang="de-AT" dirty="0"/>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AT" dirty="0"/>
          </a:p>
        </p:txBody>
      </p:sp>
      <p:sp>
        <p:nvSpPr>
          <p:cNvPr id="13" name="Fußzeilenplatzhalter 4"/>
          <p:cNvSpPr txBox="1">
            <a:spLocks/>
          </p:cNvSpPr>
          <p:nvPr userDrawn="1"/>
        </p:nvSpPr>
        <p:spPr>
          <a:xfrm>
            <a:off x="8636335" y="6669360"/>
            <a:ext cx="544177" cy="18174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r" defTabSz="914400" rtl="0" eaLnBrk="1" fontAlgn="auto" latinLnBrk="0" hangingPunct="1">
              <a:lnSpc>
                <a:spcPct val="100000"/>
              </a:lnSpc>
              <a:spcBef>
                <a:spcPts val="0"/>
              </a:spcBef>
              <a:spcAft>
                <a:spcPts val="0"/>
              </a:spcAft>
              <a:buClrTx/>
              <a:buSzTx/>
              <a:buFontTx/>
              <a:buNone/>
              <a:tabLst>
                <a:tab pos="2781300" algn="l"/>
              </a:tabLst>
              <a:defRPr/>
            </a:pPr>
            <a:fld id="{6C6962CA-E24A-4528-9B19-04E4208C4636}" type="slidenum">
              <a:rPr lang="de-AT" sz="700" smtClean="0">
                <a:solidFill>
                  <a:schemeClr val="bg1">
                    <a:lumMod val="85000"/>
                  </a:schemeClr>
                </a:solidFill>
                <a:latin typeface="+mj-lt"/>
              </a:rPr>
              <a:pPr marL="0" marR="0" indent="0" algn="r" defTabSz="914400" rtl="0" eaLnBrk="1" fontAlgn="auto" latinLnBrk="0" hangingPunct="1">
                <a:lnSpc>
                  <a:spcPct val="100000"/>
                </a:lnSpc>
                <a:spcBef>
                  <a:spcPts val="0"/>
                </a:spcBef>
                <a:spcAft>
                  <a:spcPts val="0"/>
                </a:spcAft>
                <a:buClrTx/>
                <a:buSzTx/>
                <a:buFontTx/>
                <a:buNone/>
                <a:tabLst>
                  <a:tab pos="2781300" algn="l"/>
                </a:tabLst>
                <a:defRPr/>
              </a:pPr>
              <a:t>‹#›</a:t>
            </a:fld>
            <a:r>
              <a:rPr lang="de-AT" sz="700" dirty="0" smtClean="0">
                <a:solidFill>
                  <a:schemeClr val="bg1">
                    <a:lumMod val="75000"/>
                  </a:schemeClr>
                </a:solidFill>
                <a:latin typeface="+mj-lt"/>
              </a:rPr>
              <a:t> </a:t>
            </a:r>
            <a:endParaRPr lang="de-AT" sz="700" dirty="0">
              <a:solidFill>
                <a:schemeClr val="bg1">
                  <a:lumMod val="75000"/>
                </a:schemeClr>
              </a:solidFill>
              <a:latin typeface="+mj-lt"/>
            </a:endParaRPr>
          </a:p>
        </p:txBody>
      </p:sp>
      <p:sp>
        <p:nvSpPr>
          <p:cNvPr id="7" name="Rechteck 6"/>
          <p:cNvSpPr/>
          <p:nvPr userDrawn="1"/>
        </p:nvSpPr>
        <p:spPr>
          <a:xfrm>
            <a:off x="-36512" y="-27384"/>
            <a:ext cx="144000" cy="6912768"/>
          </a:xfrm>
          <a:prstGeom prst="rect">
            <a:avLst/>
          </a:prstGeom>
          <a:solidFill>
            <a:srgbClr val="96BE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2140612190"/>
      </p:ext>
    </p:extLst>
  </p:cSld>
  <p:clrMap bg1="lt1" tx1="dk1" bg2="lt2" tx2="dk2" accent1="accent1" accent2="accent2" accent3="accent3" accent4="accent4" accent5="accent5" accent6="accent6" hlink="hlink" folHlink="folHlink"/>
  <p:sldLayoutIdLst>
    <p:sldLayoutId id="2147483649" r:id="rId1"/>
    <p:sldLayoutId id="2147483650" r:id="rId2"/>
  </p:sldLayoutIdLst>
  <p:timing>
    <p:tnLst>
      <p:par>
        <p:cTn id="1" dur="indefinite" restart="never" nodeType="tmRoot"/>
      </p:par>
    </p:tnLst>
  </p:timing>
  <p:hf sldNum="0" hdr="0" ftr="0"/>
  <p:txStyles>
    <p:titleStyle>
      <a:lvl1pPr algn="l" defTabSz="914400" rtl="0" eaLnBrk="1" latinLnBrk="0" hangingPunct="1">
        <a:spcBef>
          <a:spcPct val="0"/>
        </a:spcBef>
        <a:buNone/>
        <a:defRPr sz="2800" b="0" kern="1200">
          <a:solidFill>
            <a:schemeClr val="bg1">
              <a:lumMod val="65000"/>
            </a:schemeClr>
          </a:solidFill>
          <a:latin typeface="Arial" panose="020B0604020202020204" pitchFamily="34" charset="0"/>
          <a:ea typeface="+mj-ea"/>
          <a:cs typeface="Arial" panose="020B0604020202020204" pitchFamily="34" charset="0"/>
        </a:defRPr>
      </a:lvl1pPr>
    </p:titleStyle>
    <p:bodyStyle>
      <a:lvl1pPr marL="14287" indent="0" algn="l" defTabSz="914400" rtl="0" eaLnBrk="1" latinLnBrk="0" hangingPunct="1">
        <a:spcBef>
          <a:spcPct val="20000"/>
        </a:spcBef>
        <a:buClr>
          <a:schemeClr val="tx1">
            <a:lumMod val="65000"/>
            <a:lumOff val="35000"/>
          </a:schemeClr>
        </a:buClr>
        <a:buFont typeface="Wingdings" panose="05000000000000000000" pitchFamily="2" charset="2"/>
        <a:buNone/>
        <a:tabLst>
          <a:tab pos="268288" algn="l"/>
        </a:tabLst>
        <a:defRPr sz="2000" b="1"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20713" indent="-171450" algn="l" defTabSz="914400" rtl="0" eaLnBrk="1" latinLnBrk="0" hangingPunct="1">
        <a:spcBef>
          <a:spcPct val="20000"/>
        </a:spcBef>
        <a:buSzPct val="100000"/>
        <a:buFont typeface="Wingdings 3" panose="05040102010807070707" pitchFamily="18"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524000" indent="-180975" algn="l" defTabSz="914400" rtl="0" eaLnBrk="1" latinLnBrk="0" hangingPunct="1">
        <a:spcBef>
          <a:spcPct val="20000"/>
        </a:spcBef>
        <a:buFont typeface="Arial" panose="020B0604020202020204" pitchFamily="34" charset="0"/>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40.JPG"/><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JP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G"/></Relationships>
</file>

<file path=ppt/slides/_rels/slide21.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152650" y="476672"/>
            <a:ext cx="7451797" cy="3960440"/>
          </a:xfrm>
        </p:spPr>
        <p:txBody>
          <a:bodyPr/>
          <a:lstStyle/>
          <a:p>
            <a:pPr algn="ctr"/>
            <a:r>
              <a:rPr lang="en-US" b="1" cap="all" dirty="0" smtClean="0">
                <a:solidFill>
                  <a:schemeClr val="tx1"/>
                </a:solidFill>
              </a:rPr>
              <a:t>“Funky Finishes”</a:t>
            </a:r>
            <a:r>
              <a:rPr lang="en-US" dirty="0" smtClean="0"/>
              <a:t/>
            </a:r>
            <a:br>
              <a:rPr lang="en-US" dirty="0" smtClean="0"/>
            </a:br>
            <a:r>
              <a:rPr lang="en-US" dirty="0"/>
              <a:t/>
            </a:r>
            <a:br>
              <a:rPr lang="en-US" dirty="0"/>
            </a:br>
            <a:r>
              <a:rPr lang="en-US" sz="3200" dirty="0" smtClean="0">
                <a:solidFill>
                  <a:schemeClr val="tx1"/>
                </a:solidFill>
              </a:rPr>
              <a:t>Sercy Spears</a:t>
            </a:r>
            <a:br>
              <a:rPr lang="en-US" sz="3200" dirty="0" smtClean="0">
                <a:solidFill>
                  <a:schemeClr val="tx1"/>
                </a:solidFill>
              </a:rPr>
            </a:br>
            <a:r>
              <a:rPr lang="en-US" sz="3200" dirty="0" smtClean="0">
                <a:solidFill>
                  <a:schemeClr val="tx1"/>
                </a:solidFill>
              </a:rPr>
              <a:t>TIGER Drylac, U.S.A., Inc.</a:t>
            </a:r>
            <a:r>
              <a:rPr lang="en-US" dirty="0" smtClean="0"/>
              <a:t/>
            </a:r>
            <a:br>
              <a:rPr lang="en-US" dirty="0" smtClean="0"/>
            </a:br>
            <a:endParaRPr lang="en-US" sz="1800" dirty="0"/>
          </a:p>
        </p:txBody>
      </p:sp>
      <p:sp>
        <p:nvSpPr>
          <p:cNvPr id="3" name="Untertitel 2"/>
          <p:cNvSpPr>
            <a:spLocks noGrp="1"/>
          </p:cNvSpPr>
          <p:nvPr>
            <p:ph type="subTitle" idx="1"/>
          </p:nvPr>
        </p:nvSpPr>
        <p:spPr>
          <a:xfrm>
            <a:off x="1152650" y="4293096"/>
            <a:ext cx="6587008" cy="1800200"/>
          </a:xfrm>
        </p:spPr>
        <p:txBody>
          <a:bodyPr/>
          <a:lstStyle/>
          <a:p>
            <a:r>
              <a:rPr lang="en-US" sz="4000" b="1" dirty="0" smtClean="0">
                <a:solidFill>
                  <a:srgbClr val="000000"/>
                </a:solidFill>
              </a:rPr>
              <a:t>SFEA (Surface Finishers Educational Association)</a:t>
            </a:r>
          </a:p>
          <a:p>
            <a:r>
              <a:rPr lang="en-US" sz="2400" dirty="0" smtClean="0">
                <a:solidFill>
                  <a:srgbClr val="000000"/>
                </a:solidFill>
              </a:rPr>
              <a:t>November 14, 2019                   Anaheim, CA</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692696"/>
            <a:ext cx="2160240" cy="2736304"/>
          </a:xfrm>
          <a:prstGeom prst="rect">
            <a:avLst/>
          </a:prstGeom>
        </p:spPr>
      </p:pic>
    </p:spTree>
    <p:extLst>
      <p:ext uri="{BB962C8B-B14F-4D97-AF65-F5344CB8AC3E}">
        <p14:creationId xmlns:p14="http://schemas.microsoft.com/office/powerpoint/2010/main" val="24694927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709120"/>
          </a:xfrm>
        </p:spPr>
        <p:txBody>
          <a:bodyPr>
            <a:normAutofit/>
          </a:bodyPr>
          <a:lstStyle/>
          <a:p>
            <a:r>
              <a:rPr lang="en-US" sz="2600" b="0" dirty="0" smtClean="0">
                <a:solidFill>
                  <a:schemeClr val="tx1"/>
                </a:solidFill>
              </a:rPr>
              <a:t>Basic Colors, Base Formulations</a:t>
            </a:r>
          </a:p>
          <a:p>
            <a:r>
              <a:rPr lang="en-US" sz="2600" b="0" dirty="0" smtClean="0">
                <a:solidFill>
                  <a:schemeClr val="tx1"/>
                </a:solidFill>
              </a:rPr>
              <a:t>Industry Trends are Market </a:t>
            </a:r>
            <a:r>
              <a:rPr lang="en-US" sz="2600" b="0" dirty="0">
                <a:solidFill>
                  <a:schemeClr val="tx1"/>
                </a:solidFill>
              </a:rPr>
              <a:t>D</a:t>
            </a:r>
            <a:r>
              <a:rPr lang="en-US" sz="2600" b="0" dirty="0" smtClean="0">
                <a:solidFill>
                  <a:schemeClr val="tx1"/>
                </a:solidFill>
              </a:rPr>
              <a:t>riven</a:t>
            </a:r>
          </a:p>
          <a:p>
            <a:endParaRPr lang="en-US" dirty="0" smtClean="0">
              <a:solidFill>
                <a:schemeClr val="tx1"/>
              </a:solidFill>
            </a:endParaRPr>
          </a:p>
          <a:p>
            <a:endParaRPr lang="en-US" sz="3500" dirty="0" smtClean="0">
              <a:solidFill>
                <a:schemeClr val="tx1"/>
              </a:solidFill>
              <a:latin typeface="+mn-lt"/>
            </a:endParaRPr>
          </a:p>
          <a:p>
            <a:endParaRPr lang="en-US" dirty="0" smtClean="0">
              <a:solidFill>
                <a:schemeClr val="tx2">
                  <a:lumMod val="40000"/>
                  <a:lumOff val="60000"/>
                </a:schemeClr>
              </a:solidFill>
            </a:endParaRPr>
          </a:p>
          <a:p>
            <a:endParaRPr lang="en-US" dirty="0">
              <a:solidFill>
                <a:schemeClr val="tx2">
                  <a:lumMod val="40000"/>
                  <a:lumOff val="60000"/>
                </a:schemeClr>
              </a:solidFill>
            </a:endParaRPr>
          </a:p>
          <a:p>
            <a:endParaRPr lang="en-US" dirty="0" smtClean="0">
              <a:solidFill>
                <a:schemeClr val="tx2">
                  <a:lumMod val="40000"/>
                  <a:lumOff val="60000"/>
                </a:schemeClr>
              </a:solidFill>
            </a:endParaRPr>
          </a:p>
          <a:p>
            <a:r>
              <a:rPr lang="en-US" dirty="0" smtClean="0">
                <a:solidFill>
                  <a:schemeClr val="tx2">
                    <a:lumMod val="40000"/>
                    <a:lumOff val="60000"/>
                  </a:schemeClr>
                </a:solidFill>
              </a:rPr>
              <a:t>          </a:t>
            </a:r>
            <a:endParaRPr lang="en-US" dirty="0"/>
          </a:p>
        </p:txBody>
      </p:sp>
      <p:sp>
        <p:nvSpPr>
          <p:cNvPr id="6" name="Title 1"/>
          <p:cNvSpPr>
            <a:spLocks noGrp="1"/>
          </p:cNvSpPr>
          <p:nvPr>
            <p:ph type="title"/>
          </p:nvPr>
        </p:nvSpPr>
        <p:spPr>
          <a:xfrm>
            <a:off x="457200" y="274638"/>
            <a:ext cx="8229600" cy="634082"/>
          </a:xfrm>
        </p:spPr>
        <p:txBody>
          <a:bodyPr/>
          <a:lstStyle/>
          <a:p>
            <a:r>
              <a:rPr lang="en-US" b="1" dirty="0" smtClean="0">
                <a:solidFill>
                  <a:schemeClr val="tx1"/>
                </a:solidFill>
              </a:rPr>
              <a:t>Black and White World</a:t>
            </a:r>
            <a:endParaRPr lang="en-US" b="1" dirty="0">
              <a:solidFill>
                <a:schemeClr val="tx1"/>
              </a:solidFill>
            </a:endParaRPr>
          </a:p>
        </p:txBody>
      </p:sp>
      <p:graphicFrame>
        <p:nvGraphicFramePr>
          <p:cNvPr id="8" name="Chart 7"/>
          <p:cNvGraphicFramePr/>
          <p:nvPr>
            <p:extLst>
              <p:ext uri="{D42A27DB-BD31-4B8C-83A1-F6EECF244321}">
                <p14:modId xmlns:p14="http://schemas.microsoft.com/office/powerpoint/2010/main" val="2474668614"/>
              </p:ext>
            </p:extLst>
          </p:nvPr>
        </p:nvGraphicFramePr>
        <p:xfrm>
          <a:off x="1524000" y="3284984"/>
          <a:ext cx="6096000" cy="3024336"/>
        </p:xfrm>
        <a:graphic>
          <a:graphicData uri="http://schemas.openxmlformats.org/drawingml/2006/chart">
            <c:chart xmlns:c="http://schemas.openxmlformats.org/drawingml/2006/chart" xmlns:r="http://schemas.openxmlformats.org/officeDocument/2006/relationships" r:id="rId2"/>
          </a:graphicData>
        </a:graphic>
      </p:graphicFrame>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4128" y="306692"/>
            <a:ext cx="2170584" cy="2232248"/>
          </a:xfrm>
          <a:prstGeom prst="rect">
            <a:avLst/>
          </a:prstGeom>
        </p:spPr>
      </p:pic>
    </p:spTree>
    <p:extLst>
      <p:ext uri="{BB962C8B-B14F-4D97-AF65-F5344CB8AC3E}">
        <p14:creationId xmlns:p14="http://schemas.microsoft.com/office/powerpoint/2010/main" val="3796345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25000" lnSpcReduction="20000"/>
          </a:bodyPr>
          <a:lstStyle/>
          <a:p>
            <a:r>
              <a:rPr lang="en-US" sz="9600" b="0" dirty="0" smtClean="0">
                <a:solidFill>
                  <a:schemeClr val="tx1"/>
                </a:solidFill>
              </a:rPr>
              <a:t>Metallic Powder</a:t>
            </a:r>
          </a:p>
          <a:p>
            <a:endParaRPr lang="en-US" sz="5000" dirty="0" smtClean="0">
              <a:solidFill>
                <a:schemeClr val="tx1"/>
              </a:solidFill>
            </a:endParaRPr>
          </a:p>
          <a:p>
            <a:pPr marL="357187" indent="-342900">
              <a:buFont typeface="Arial" panose="020B0604020202020204" pitchFamily="34" charset="0"/>
              <a:buChar char="•"/>
            </a:pPr>
            <a:r>
              <a:rPr lang="en-US" sz="7200" b="0" dirty="0" smtClean="0">
                <a:solidFill>
                  <a:schemeClr val="tx1"/>
                </a:solidFill>
              </a:rPr>
              <a:t>Bonding, Veining, Leafing, Texturing</a:t>
            </a:r>
            <a:endParaRPr lang="en-US" sz="7200" b="0" dirty="0">
              <a:solidFill>
                <a:schemeClr val="tx1"/>
              </a:solidFill>
            </a:endParaRPr>
          </a:p>
          <a:p>
            <a:pPr lvl="1" indent="0">
              <a:buNone/>
            </a:pPr>
            <a:endParaRPr lang="en-US" sz="4600" dirty="0">
              <a:solidFill>
                <a:schemeClr val="tx1"/>
              </a:solidFill>
            </a:endParaRPr>
          </a:p>
          <a:p>
            <a:r>
              <a:rPr lang="en-US" sz="9600" b="0" dirty="0" smtClean="0">
                <a:solidFill>
                  <a:schemeClr val="tx1"/>
                </a:solidFill>
              </a:rPr>
              <a:t>Keys to Success </a:t>
            </a:r>
          </a:p>
          <a:p>
            <a:endParaRPr lang="en-US" sz="9600" b="0" dirty="0" smtClean="0">
              <a:solidFill>
                <a:schemeClr val="tx1"/>
              </a:solidFill>
            </a:endParaRPr>
          </a:p>
          <a:p>
            <a:r>
              <a:rPr lang="en-US" sz="7200" dirty="0" smtClean="0">
                <a:solidFill>
                  <a:schemeClr val="tx1"/>
                </a:solidFill>
              </a:rPr>
              <a:t>EVERYTHING STARTS WITH GROUND (EARTHING)</a:t>
            </a:r>
          </a:p>
          <a:p>
            <a:pPr marL="700087" indent="-685800">
              <a:buFont typeface="Arial" panose="020B0604020202020204" pitchFamily="34" charset="0"/>
              <a:buChar char="•"/>
            </a:pPr>
            <a:r>
              <a:rPr lang="en-US" sz="7200" b="0" dirty="0" smtClean="0">
                <a:solidFill>
                  <a:schemeClr val="tx1"/>
                </a:solidFill>
              </a:rPr>
              <a:t>Presentation of Part (secure the part do not let it flop around)</a:t>
            </a:r>
          </a:p>
          <a:p>
            <a:pPr marL="700087" indent="-685800">
              <a:buFont typeface="Arial" panose="020B0604020202020204" pitchFamily="34" charset="0"/>
              <a:buChar char="•"/>
            </a:pPr>
            <a:r>
              <a:rPr lang="en-US" sz="7200" b="0" dirty="0" smtClean="0">
                <a:solidFill>
                  <a:schemeClr val="tx1"/>
                </a:solidFill>
              </a:rPr>
              <a:t>Fluidization (not Gravity Feed or Vibratory Feed)</a:t>
            </a:r>
          </a:p>
          <a:p>
            <a:pPr marL="700087" indent="-685800">
              <a:buFont typeface="Arial" panose="020B0604020202020204" pitchFamily="34" charset="0"/>
              <a:buChar char="•"/>
            </a:pPr>
            <a:r>
              <a:rPr lang="en-US" sz="7200" b="0" dirty="0" smtClean="0">
                <a:solidFill>
                  <a:schemeClr val="tx1"/>
                </a:solidFill>
              </a:rPr>
              <a:t>Proper Nozzle Selection</a:t>
            </a:r>
          </a:p>
          <a:p>
            <a:pPr marL="700087" indent="-685800">
              <a:buFont typeface="Arial" panose="020B0604020202020204" pitchFamily="34" charset="0"/>
              <a:buChar char="•"/>
            </a:pPr>
            <a:r>
              <a:rPr lang="en-US" sz="7200" b="0" dirty="0" smtClean="0">
                <a:solidFill>
                  <a:schemeClr val="tx1"/>
                </a:solidFill>
              </a:rPr>
              <a:t>Proper Part to Gun Distance Established</a:t>
            </a:r>
          </a:p>
          <a:p>
            <a:pPr marL="700087" indent="-685800">
              <a:buFont typeface="Arial" panose="020B0604020202020204" pitchFamily="34" charset="0"/>
              <a:buChar char="•"/>
            </a:pPr>
            <a:r>
              <a:rPr lang="en-US" sz="7200" b="0" dirty="0" smtClean="0">
                <a:solidFill>
                  <a:schemeClr val="tx1"/>
                </a:solidFill>
              </a:rPr>
              <a:t>Proper Movement (repeat, repeat, repeat)</a:t>
            </a:r>
          </a:p>
          <a:p>
            <a:pPr marL="700087" indent="-685800">
              <a:buFont typeface="Arial" panose="020B0604020202020204" pitchFamily="34" charset="0"/>
              <a:buChar char="•"/>
            </a:pPr>
            <a:r>
              <a:rPr lang="en-US" sz="7200" b="0" dirty="0" smtClean="0">
                <a:solidFill>
                  <a:schemeClr val="tx1"/>
                </a:solidFill>
              </a:rPr>
              <a:t>Proper kV and Micro Amps Established</a:t>
            </a:r>
          </a:p>
          <a:p>
            <a:pPr marL="700087" indent="-685800">
              <a:buFont typeface="Arial" panose="020B0604020202020204" pitchFamily="34" charset="0"/>
              <a:buChar char="•"/>
            </a:pPr>
            <a:r>
              <a:rPr lang="en-US" sz="7200" b="0" dirty="0" smtClean="0">
                <a:solidFill>
                  <a:schemeClr val="tx1"/>
                </a:solidFill>
              </a:rPr>
              <a:t>Proper time and temperature in Oven </a:t>
            </a:r>
          </a:p>
          <a:p>
            <a:pPr marL="700087" indent="-685800">
              <a:buFont typeface="Arial" panose="020B0604020202020204" pitchFamily="34" charset="0"/>
              <a:buChar char="•"/>
            </a:pPr>
            <a:endParaRPr lang="en-US" sz="5000" b="0" dirty="0" smtClean="0">
              <a:solidFill>
                <a:schemeClr val="tx1"/>
              </a:solidFill>
            </a:endParaRPr>
          </a:p>
          <a:p>
            <a:endParaRPr lang="en-US" sz="5000" dirty="0" smtClean="0">
              <a:solidFill>
                <a:schemeClr val="tx1"/>
              </a:solidFill>
            </a:endParaRPr>
          </a:p>
          <a:p>
            <a:pPr marL="700087" indent="-685800">
              <a:buFont typeface="Arial" panose="020B0604020202020204" pitchFamily="34" charset="0"/>
              <a:buChar char="•"/>
            </a:pPr>
            <a:endParaRPr lang="en-US" sz="5000" dirty="0" smtClean="0">
              <a:solidFill>
                <a:schemeClr val="tx1"/>
              </a:solidFill>
            </a:endParaRPr>
          </a:p>
          <a:p>
            <a:pPr marL="700087" indent="-685800">
              <a:buFont typeface="Arial" panose="020B0604020202020204" pitchFamily="34" charset="0"/>
              <a:buChar char="•"/>
            </a:pPr>
            <a:endParaRPr lang="en-US" sz="5000" dirty="0" smtClean="0">
              <a:solidFill>
                <a:schemeClr val="tx1"/>
              </a:solidFill>
            </a:endParaRPr>
          </a:p>
          <a:p>
            <a:pPr lvl="1" indent="0">
              <a:buNone/>
            </a:pPr>
            <a:endParaRPr lang="en-US" sz="4600" dirty="0" smtClean="0">
              <a:solidFill>
                <a:schemeClr val="tx1"/>
              </a:solidFill>
            </a:endParaRPr>
          </a:p>
          <a:p>
            <a:pPr lvl="1" indent="0">
              <a:buNone/>
            </a:pPr>
            <a:endParaRPr lang="en-US" dirty="0" smtClean="0">
              <a:solidFill>
                <a:schemeClr val="tx1"/>
              </a:solidFill>
            </a:endParaRPr>
          </a:p>
          <a:p>
            <a:endParaRPr lang="en-US" sz="3500" dirty="0" smtClean="0">
              <a:solidFill>
                <a:schemeClr val="tx1"/>
              </a:solidFill>
              <a:latin typeface="+mn-lt"/>
            </a:endParaRPr>
          </a:p>
          <a:p>
            <a:endParaRPr lang="en-US" dirty="0">
              <a:solidFill>
                <a:schemeClr val="tx1"/>
              </a:solidFill>
            </a:endParaRPr>
          </a:p>
          <a:p>
            <a:endParaRPr lang="en-US" dirty="0" smtClean="0">
              <a:solidFill>
                <a:schemeClr val="tx1"/>
              </a:solidFill>
            </a:endParaRPr>
          </a:p>
          <a:p>
            <a:endParaRPr lang="en-US" dirty="0">
              <a:solidFill>
                <a:schemeClr val="tx1"/>
              </a:solidFill>
            </a:endParaRPr>
          </a:p>
          <a:p>
            <a:endParaRPr lang="en-US" dirty="0" smtClean="0">
              <a:solidFill>
                <a:schemeClr val="tx2">
                  <a:lumMod val="40000"/>
                  <a:lumOff val="60000"/>
                </a:schemeClr>
              </a:solidFill>
            </a:endParaRPr>
          </a:p>
          <a:p>
            <a:r>
              <a:rPr lang="en-US" dirty="0" smtClean="0">
                <a:solidFill>
                  <a:schemeClr val="tx2">
                    <a:lumMod val="40000"/>
                    <a:lumOff val="60000"/>
                  </a:schemeClr>
                </a:solidFill>
              </a:rPr>
              <a:t>          </a:t>
            </a:r>
            <a:endParaRPr lang="en-US" dirty="0"/>
          </a:p>
        </p:txBody>
      </p:sp>
      <p:sp>
        <p:nvSpPr>
          <p:cNvPr id="6" name="Title 1"/>
          <p:cNvSpPr>
            <a:spLocks noGrp="1"/>
          </p:cNvSpPr>
          <p:nvPr>
            <p:ph type="title"/>
          </p:nvPr>
        </p:nvSpPr>
        <p:spPr>
          <a:xfrm>
            <a:off x="457200" y="274638"/>
            <a:ext cx="8229600" cy="634082"/>
          </a:xfrm>
        </p:spPr>
        <p:txBody>
          <a:bodyPr/>
          <a:lstStyle/>
          <a:p>
            <a:r>
              <a:rPr lang="en-US" dirty="0" smtClean="0">
                <a:solidFill>
                  <a:schemeClr val="tx1"/>
                </a:solidFill>
              </a:rPr>
              <a:t/>
            </a:r>
            <a:br>
              <a:rPr lang="en-US" dirty="0" smtClean="0">
                <a:solidFill>
                  <a:schemeClr val="tx1"/>
                </a:solidFill>
              </a:rPr>
            </a:br>
            <a:r>
              <a:rPr lang="en-US" b="1" dirty="0" smtClean="0">
                <a:solidFill>
                  <a:schemeClr val="tx1"/>
                </a:solidFill>
              </a:rPr>
              <a:t>Discovering the Niche Marketplace</a:t>
            </a:r>
            <a:r>
              <a:rPr lang="en-US" b="1" dirty="0" smtClean="0"/>
              <a:t/>
            </a:r>
            <a:br>
              <a:rPr lang="en-US" b="1" dirty="0" smtClean="0"/>
            </a:br>
            <a:endParaRPr lang="en-US" b="1"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8144" y="4365104"/>
            <a:ext cx="2592288" cy="2160240"/>
          </a:xfrm>
          <a:prstGeom prst="rect">
            <a:avLst/>
          </a:prstGeom>
        </p:spPr>
      </p:pic>
      <p:pic>
        <p:nvPicPr>
          <p:cNvPr id="2" name="Picture 1"/>
          <p:cNvPicPr>
            <a:picLocks noChangeAspect="1"/>
          </p:cNvPicPr>
          <p:nvPr/>
        </p:nvPicPr>
        <p:blipFill>
          <a:blip r:embed="rId3"/>
          <a:stretch>
            <a:fillRect/>
          </a:stretch>
        </p:blipFill>
        <p:spPr>
          <a:xfrm>
            <a:off x="5220072" y="908720"/>
            <a:ext cx="2705100" cy="1685925"/>
          </a:xfrm>
          <a:prstGeom prst="rect">
            <a:avLst/>
          </a:prstGeom>
        </p:spPr>
      </p:pic>
    </p:spTree>
    <p:extLst>
      <p:ext uri="{BB962C8B-B14F-4D97-AF65-F5344CB8AC3E}">
        <p14:creationId xmlns:p14="http://schemas.microsoft.com/office/powerpoint/2010/main" val="18952395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1"/>
                </a:solidFill>
              </a:rPr>
              <a:t>First Articles, VPC (Visual Process Control)</a:t>
            </a:r>
            <a:endParaRPr lang="en-US" b="1" dirty="0">
              <a:solidFill>
                <a:schemeClr val="tx1"/>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6822" y="1484784"/>
            <a:ext cx="3703504" cy="2016224"/>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1484785"/>
            <a:ext cx="3810000" cy="201622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6800" y="3789040"/>
            <a:ext cx="3787798" cy="2736304"/>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6821" y="3789040"/>
            <a:ext cx="3703504" cy="2736304"/>
          </a:xfrm>
          <a:prstGeom prst="rect">
            <a:avLst/>
          </a:prstGeom>
        </p:spPr>
      </p:pic>
    </p:spTree>
    <p:extLst>
      <p:ext uri="{BB962C8B-B14F-4D97-AF65-F5344CB8AC3E}">
        <p14:creationId xmlns:p14="http://schemas.microsoft.com/office/powerpoint/2010/main" val="29946143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1"/>
                </a:solidFill>
              </a:rPr>
              <a:t>Success or Failure-Don’t Guess</a:t>
            </a:r>
            <a:br>
              <a:rPr lang="en-US" b="1" dirty="0" smtClean="0">
                <a:solidFill>
                  <a:schemeClr val="tx1"/>
                </a:solidFill>
              </a:rPr>
            </a:br>
            <a:r>
              <a:rPr lang="en-US" b="1" dirty="0">
                <a:solidFill>
                  <a:schemeClr val="tx1"/>
                </a:solidFill>
              </a:rPr>
              <a:t/>
            </a:r>
            <a:br>
              <a:rPr lang="en-US" b="1" dirty="0">
                <a:solidFill>
                  <a:schemeClr val="tx1"/>
                </a:solidFill>
              </a:rPr>
            </a:br>
            <a:r>
              <a:rPr lang="en-US" b="1" dirty="0" smtClean="0">
                <a:solidFill>
                  <a:schemeClr val="tx1"/>
                </a:solidFill>
              </a:rPr>
              <a:t>Always Consult the Data Sheet!!!</a:t>
            </a:r>
            <a:endParaRPr lang="en-US" b="1" dirty="0">
              <a:solidFill>
                <a:schemeClr val="tx1"/>
              </a:solidFill>
            </a:endParaRPr>
          </a:p>
        </p:txBody>
      </p:sp>
      <p:pic>
        <p:nvPicPr>
          <p:cNvPr id="4" name="Content Placeholder 3"/>
          <p:cNvPicPr>
            <a:picLocks noGrp="1" noChangeAspect="1"/>
          </p:cNvPicPr>
          <p:nvPr>
            <p:ph idx="1"/>
          </p:nvPr>
        </p:nvPicPr>
        <p:blipFill>
          <a:blip r:embed="rId2"/>
          <a:stretch>
            <a:fillRect/>
          </a:stretch>
        </p:blipFill>
        <p:spPr>
          <a:xfrm>
            <a:off x="457200" y="2435662"/>
            <a:ext cx="4212701" cy="2943178"/>
          </a:xfrm>
          <a:prstGeom prst="rect">
            <a:avLst/>
          </a:prstGeom>
        </p:spPr>
      </p:pic>
      <p:pic>
        <p:nvPicPr>
          <p:cNvPr id="5" name="Picture 4"/>
          <p:cNvPicPr>
            <a:picLocks noChangeAspect="1"/>
          </p:cNvPicPr>
          <p:nvPr/>
        </p:nvPicPr>
        <p:blipFill>
          <a:blip r:embed="rId3"/>
          <a:stretch>
            <a:fillRect/>
          </a:stretch>
        </p:blipFill>
        <p:spPr>
          <a:xfrm>
            <a:off x="4901208" y="2110776"/>
            <a:ext cx="3888432" cy="1872208"/>
          </a:xfrm>
          <a:prstGeom prst="rect">
            <a:avLst/>
          </a:prstGeom>
        </p:spPr>
      </p:pic>
      <p:sp>
        <p:nvSpPr>
          <p:cNvPr id="6" name="TextBox 5"/>
          <p:cNvSpPr txBox="1"/>
          <p:nvPr/>
        </p:nvSpPr>
        <p:spPr>
          <a:xfrm>
            <a:off x="5004048" y="1196752"/>
            <a:ext cx="3456384" cy="923330"/>
          </a:xfrm>
          <a:prstGeom prst="rect">
            <a:avLst/>
          </a:prstGeom>
          <a:noFill/>
        </p:spPr>
        <p:txBody>
          <a:bodyPr wrap="square" rtlCol="0">
            <a:spAutoFit/>
          </a:bodyPr>
          <a:lstStyle/>
          <a:p>
            <a:r>
              <a:rPr lang="en-US" dirty="0" smtClean="0"/>
              <a:t>Leafing Material (Chromes/Golds) Under-Cured before Clear Coat Application</a:t>
            </a:r>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748897" y="3436257"/>
            <a:ext cx="2193054" cy="3888432"/>
          </a:xfrm>
          <a:prstGeom prst="rect">
            <a:avLst/>
          </a:prstGeom>
        </p:spPr>
      </p:pic>
    </p:spTree>
    <p:extLst>
      <p:ext uri="{BB962C8B-B14F-4D97-AF65-F5344CB8AC3E}">
        <p14:creationId xmlns:p14="http://schemas.microsoft.com/office/powerpoint/2010/main" val="18092211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80728"/>
            <a:ext cx="8229600" cy="1944217"/>
          </a:xfrm>
        </p:spPr>
        <p:txBody>
          <a:bodyPr>
            <a:normAutofit/>
          </a:bodyPr>
          <a:lstStyle/>
          <a:p>
            <a:endParaRPr lang="en-US" dirty="0" smtClean="0">
              <a:solidFill>
                <a:schemeClr val="tx2">
                  <a:lumMod val="40000"/>
                  <a:lumOff val="60000"/>
                </a:schemeClr>
              </a:solidFill>
            </a:endParaRPr>
          </a:p>
          <a:p>
            <a:r>
              <a:rPr lang="en-US" dirty="0" smtClean="0">
                <a:solidFill>
                  <a:schemeClr val="tx2">
                    <a:lumMod val="40000"/>
                    <a:lumOff val="60000"/>
                  </a:schemeClr>
                </a:solidFill>
              </a:rPr>
              <a:t>          </a:t>
            </a:r>
            <a:r>
              <a:rPr lang="en-US" sz="2400" b="0" dirty="0" smtClean="0">
                <a:solidFill>
                  <a:schemeClr val="tx1"/>
                </a:solidFill>
              </a:rPr>
              <a:t>Basecoat then Clear Coat and </a:t>
            </a:r>
            <a:r>
              <a:rPr lang="en-US" sz="2400" b="0" dirty="0">
                <a:solidFill>
                  <a:schemeClr val="tx1"/>
                </a:solidFill>
              </a:rPr>
              <a:t>C</a:t>
            </a:r>
            <a:r>
              <a:rPr lang="en-US" sz="2400" b="0" dirty="0" smtClean="0">
                <a:solidFill>
                  <a:schemeClr val="tx1"/>
                </a:solidFill>
              </a:rPr>
              <a:t>olor </a:t>
            </a:r>
            <a:r>
              <a:rPr lang="en-US" sz="2400" b="0" dirty="0">
                <a:solidFill>
                  <a:schemeClr val="tx1"/>
                </a:solidFill>
              </a:rPr>
              <a:t>D</a:t>
            </a:r>
            <a:r>
              <a:rPr lang="en-US" sz="2400" b="0" dirty="0" smtClean="0">
                <a:solidFill>
                  <a:schemeClr val="tx1"/>
                </a:solidFill>
              </a:rPr>
              <a:t>evelops</a:t>
            </a:r>
          </a:p>
          <a:p>
            <a:pPr algn="ctr"/>
            <a:r>
              <a:rPr lang="en-US" sz="2400" b="0" dirty="0" smtClean="0">
                <a:solidFill>
                  <a:schemeClr val="tx1"/>
                </a:solidFill>
              </a:rPr>
              <a:t>(Inter-Coat Adhesion Issues can occur)</a:t>
            </a:r>
            <a:endParaRPr lang="en-US" sz="2400" b="0" dirty="0">
              <a:solidFill>
                <a:schemeClr val="tx1"/>
              </a:solidFill>
            </a:endParaRPr>
          </a:p>
        </p:txBody>
      </p:sp>
      <p:sp>
        <p:nvSpPr>
          <p:cNvPr id="6" name="Title 1"/>
          <p:cNvSpPr>
            <a:spLocks noGrp="1"/>
          </p:cNvSpPr>
          <p:nvPr>
            <p:ph type="title"/>
          </p:nvPr>
        </p:nvSpPr>
        <p:spPr>
          <a:xfrm>
            <a:off x="457200" y="274638"/>
            <a:ext cx="8229600" cy="615048"/>
          </a:xfrm>
        </p:spPr>
        <p:txBody>
          <a:bodyPr/>
          <a:lstStyle/>
          <a:p>
            <a:r>
              <a:rPr lang="en-US" b="1" dirty="0" smtClean="0">
                <a:solidFill>
                  <a:schemeClr val="tx1"/>
                </a:solidFill>
              </a:rPr>
              <a:t>Dormant Powders</a:t>
            </a:r>
            <a:endParaRPr lang="en-US" b="1" dirty="0">
              <a:solidFill>
                <a:schemeClr val="tx1"/>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60032" y="3196542"/>
            <a:ext cx="3672408" cy="3328802"/>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443" y="3212976"/>
            <a:ext cx="4145557" cy="3312368"/>
          </a:xfrm>
          <a:prstGeom prst="rect">
            <a:avLst/>
          </a:prstGeom>
        </p:spPr>
      </p:pic>
    </p:spTree>
    <p:extLst>
      <p:ext uri="{BB962C8B-B14F-4D97-AF65-F5344CB8AC3E}">
        <p14:creationId xmlns:p14="http://schemas.microsoft.com/office/powerpoint/2010/main" val="17902060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1"/>
                </a:solidFill>
              </a:rPr>
              <a:t>Candies and Translucents</a:t>
            </a:r>
            <a:endParaRPr lang="en-US" b="1" dirty="0">
              <a:solidFill>
                <a:schemeClr val="tx1"/>
              </a:solidFill>
            </a:endParaRPr>
          </a:p>
        </p:txBody>
      </p:sp>
      <p:sp>
        <p:nvSpPr>
          <p:cNvPr id="3" name="Content Placeholder 2"/>
          <p:cNvSpPr>
            <a:spLocks noGrp="1"/>
          </p:cNvSpPr>
          <p:nvPr>
            <p:ph idx="1"/>
          </p:nvPr>
        </p:nvSpPr>
        <p:spPr/>
        <p:txBody>
          <a:bodyPr/>
          <a:lstStyle/>
          <a:p>
            <a:r>
              <a:rPr lang="en-US" sz="2400" b="0" dirty="0" smtClean="0">
                <a:solidFill>
                  <a:schemeClr val="tx1"/>
                </a:solidFill>
              </a:rPr>
              <a:t>Most causes of failure </a:t>
            </a:r>
          </a:p>
          <a:p>
            <a:pPr marL="357187" indent="-342900">
              <a:buFont typeface="Arial" panose="020B0604020202020204" pitchFamily="34" charset="0"/>
              <a:buChar char="•"/>
            </a:pPr>
            <a:r>
              <a:rPr lang="en-US" sz="2400" b="0" dirty="0" smtClean="0">
                <a:solidFill>
                  <a:schemeClr val="tx1"/>
                </a:solidFill>
              </a:rPr>
              <a:t>Poor or No Ground</a:t>
            </a:r>
            <a:endParaRPr lang="en-US" sz="2400" b="0" dirty="0">
              <a:solidFill>
                <a:schemeClr val="tx1"/>
              </a:solidFill>
            </a:endParaRPr>
          </a:p>
          <a:p>
            <a:pPr marL="357187" indent="-342900">
              <a:buFont typeface="Arial" panose="020B0604020202020204" pitchFamily="34" charset="0"/>
              <a:buChar char="•"/>
            </a:pPr>
            <a:r>
              <a:rPr lang="en-US" sz="2400" b="0" dirty="0">
                <a:solidFill>
                  <a:schemeClr val="tx1"/>
                </a:solidFill>
              </a:rPr>
              <a:t>F</a:t>
            </a:r>
            <a:r>
              <a:rPr lang="en-US" sz="2400" b="0" dirty="0" smtClean="0">
                <a:solidFill>
                  <a:schemeClr val="tx1"/>
                </a:solidFill>
              </a:rPr>
              <a:t>ilm Build </a:t>
            </a:r>
            <a:r>
              <a:rPr lang="en-US" sz="2400" b="0" dirty="0">
                <a:solidFill>
                  <a:schemeClr val="tx1"/>
                </a:solidFill>
              </a:rPr>
              <a:t>R</a:t>
            </a:r>
            <a:r>
              <a:rPr lang="en-US" sz="2400" b="0" dirty="0" smtClean="0">
                <a:solidFill>
                  <a:schemeClr val="tx1"/>
                </a:solidFill>
              </a:rPr>
              <a:t>elated</a:t>
            </a:r>
          </a:p>
          <a:p>
            <a:pPr marL="357187" indent="-342900">
              <a:buFont typeface="Arial" panose="020B0604020202020204" pitchFamily="34" charset="0"/>
              <a:buChar char="•"/>
            </a:pPr>
            <a:r>
              <a:rPr lang="en-US" sz="2400" b="0" dirty="0" smtClean="0">
                <a:solidFill>
                  <a:schemeClr val="tx1"/>
                </a:solidFill>
              </a:rPr>
              <a:t>Picture Framing or Hat Banding</a:t>
            </a:r>
          </a:p>
          <a:p>
            <a:pPr marL="357187" indent="-342900">
              <a:buFont typeface="Arial" panose="020B0604020202020204" pitchFamily="34" charset="0"/>
              <a:buChar char="•"/>
            </a:pPr>
            <a:r>
              <a:rPr lang="en-US" sz="2400" b="0" dirty="0" smtClean="0">
                <a:solidFill>
                  <a:schemeClr val="tx1"/>
                </a:solidFill>
              </a:rPr>
              <a:t>Poor Dispersion of Pigment</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1600" y="3861048"/>
            <a:ext cx="7715200" cy="273630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2040" y="908719"/>
            <a:ext cx="3754760" cy="2088233"/>
          </a:xfrm>
          <a:prstGeom prst="rect">
            <a:avLst/>
          </a:prstGeom>
        </p:spPr>
      </p:pic>
    </p:spTree>
    <p:extLst>
      <p:ext uri="{BB962C8B-B14F-4D97-AF65-F5344CB8AC3E}">
        <p14:creationId xmlns:p14="http://schemas.microsoft.com/office/powerpoint/2010/main" val="32496583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1"/>
                </a:solidFill>
              </a:rPr>
              <a:t>Sparkles, 1 and 2 Coat Processes</a:t>
            </a:r>
            <a:endParaRPr lang="en-US" b="1" dirty="0">
              <a:solidFill>
                <a:schemeClr val="tx1"/>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484784"/>
            <a:ext cx="3993524" cy="2304256"/>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995" y="4031302"/>
            <a:ext cx="3997729" cy="2329348"/>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4008" y="1484784"/>
            <a:ext cx="4176464" cy="4875866"/>
          </a:xfrm>
          <a:prstGeom prst="rect">
            <a:avLst/>
          </a:prstGeom>
        </p:spPr>
      </p:pic>
    </p:spTree>
    <p:extLst>
      <p:ext uri="{BB962C8B-B14F-4D97-AF65-F5344CB8AC3E}">
        <p14:creationId xmlns:p14="http://schemas.microsoft.com/office/powerpoint/2010/main" val="26935281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1"/>
                </a:solidFill>
              </a:rPr>
              <a:t>Fades-Time to Play</a:t>
            </a:r>
            <a:endParaRPr lang="en-US" b="1" dirty="0">
              <a:solidFill>
                <a:schemeClr val="tx1"/>
              </a:solidFill>
            </a:endParaRPr>
          </a:p>
        </p:txBody>
      </p:sp>
      <p:pic>
        <p:nvPicPr>
          <p:cNvPr id="10" name="Content Placeholder 9"/>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270126" y="4015492"/>
            <a:ext cx="3399991" cy="1933788"/>
          </a:xfr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8088" y="1536432"/>
            <a:ext cx="3349936" cy="218060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0072" y="1548191"/>
            <a:ext cx="3450046" cy="2088232"/>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8088" y="4015492"/>
            <a:ext cx="3349936" cy="1933787"/>
          </a:xfrm>
          <a:prstGeom prst="rect">
            <a:avLst/>
          </a:prstGeom>
        </p:spPr>
      </p:pic>
      <p:sp>
        <p:nvSpPr>
          <p:cNvPr id="14" name="TextBox 13"/>
          <p:cNvSpPr txBox="1"/>
          <p:nvPr/>
        </p:nvSpPr>
        <p:spPr>
          <a:xfrm>
            <a:off x="1438088" y="6247738"/>
            <a:ext cx="7248712" cy="369332"/>
          </a:xfrm>
          <a:prstGeom prst="rect">
            <a:avLst/>
          </a:prstGeom>
          <a:noFill/>
        </p:spPr>
        <p:txBody>
          <a:bodyPr wrap="square" rtlCol="0">
            <a:spAutoFit/>
          </a:bodyPr>
          <a:lstStyle/>
          <a:p>
            <a:r>
              <a:rPr lang="en-US" dirty="0" smtClean="0"/>
              <a:t>Only Limit is Imagination and Desire</a:t>
            </a:r>
            <a:endParaRPr lang="en-US" dirty="0"/>
          </a:p>
        </p:txBody>
      </p:sp>
    </p:spTree>
    <p:extLst>
      <p:ext uri="{BB962C8B-B14F-4D97-AF65-F5344CB8AC3E}">
        <p14:creationId xmlns:p14="http://schemas.microsoft.com/office/powerpoint/2010/main" val="1189508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1"/>
                </a:solidFill>
              </a:rPr>
              <a:t>Test, Test, Test then Test Again</a:t>
            </a:r>
            <a:endParaRPr lang="en-US" b="1" dirty="0">
              <a:solidFill>
                <a:schemeClr val="tx1"/>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83968" y="1412776"/>
            <a:ext cx="4402832" cy="5112568"/>
          </a:xfrm>
          <a:prstGeom prst="rect">
            <a:avLst/>
          </a:prstGeom>
        </p:spPr>
      </p:pic>
      <p:pic>
        <p:nvPicPr>
          <p:cNvPr id="10" name="Content Placeholder 9"/>
          <p:cNvPicPr>
            <a:picLocks noGrp="1" noChangeAspect="1"/>
          </p:cNvPicPr>
          <p:nvPr>
            <p:ph idx="1"/>
          </p:nvPr>
        </p:nvPicPr>
        <p:blipFill>
          <a:blip r:embed="rId3"/>
          <a:stretch>
            <a:fillRect/>
          </a:stretch>
        </p:blipFill>
        <p:spPr>
          <a:xfrm>
            <a:off x="251520" y="1412776"/>
            <a:ext cx="3816427" cy="3096344"/>
          </a:xfrm>
          <a:prstGeom prst="rect">
            <a:avLst/>
          </a:prstGeom>
        </p:spPr>
      </p:pic>
      <p:pic>
        <p:nvPicPr>
          <p:cNvPr id="11" name="Picture 10"/>
          <p:cNvPicPr>
            <a:picLocks noChangeAspect="1"/>
          </p:cNvPicPr>
          <p:nvPr/>
        </p:nvPicPr>
        <p:blipFill>
          <a:blip r:embed="rId4"/>
          <a:stretch>
            <a:fillRect/>
          </a:stretch>
        </p:blipFill>
        <p:spPr>
          <a:xfrm>
            <a:off x="251520" y="4725144"/>
            <a:ext cx="3816427" cy="1800200"/>
          </a:xfrm>
          <a:prstGeom prst="rect">
            <a:avLst/>
          </a:prstGeom>
        </p:spPr>
      </p:pic>
    </p:spTree>
    <p:extLst>
      <p:ext uri="{BB962C8B-B14F-4D97-AF65-F5344CB8AC3E}">
        <p14:creationId xmlns:p14="http://schemas.microsoft.com/office/powerpoint/2010/main" val="33681352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1"/>
                </a:solidFill>
              </a:rPr>
              <a:t>Maintain the Equipment and Verify Data</a:t>
            </a:r>
            <a:endParaRPr lang="en-US" b="1" dirty="0">
              <a:solidFill>
                <a:schemeClr val="tx1"/>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1340768"/>
            <a:ext cx="2674640" cy="4680520"/>
          </a:xfrm>
          <a:prstGeom prst="rect">
            <a:avLst/>
          </a:prstGeom>
        </p:spPr>
      </p:pic>
      <p:pic>
        <p:nvPicPr>
          <p:cNvPr id="5" name="Content Placeholder 4"/>
          <p:cNvPicPr>
            <a:picLocks noGrp="1" noChangeAspect="1"/>
          </p:cNvPicPr>
          <p:nvPr>
            <p:ph idx="1"/>
          </p:nvPr>
        </p:nvPicPr>
        <p:blipFill>
          <a:blip r:embed="rId3"/>
          <a:stretch>
            <a:fillRect/>
          </a:stretch>
        </p:blipFill>
        <p:spPr>
          <a:xfrm>
            <a:off x="3753234" y="1340768"/>
            <a:ext cx="1133475" cy="22860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8104" y="1340768"/>
            <a:ext cx="3003798" cy="468052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63888" y="3933056"/>
            <a:ext cx="1512168" cy="2088232"/>
          </a:xfrm>
          <a:prstGeom prst="rect">
            <a:avLst/>
          </a:prstGeom>
        </p:spPr>
      </p:pic>
    </p:spTree>
    <p:extLst>
      <p:ext uri="{BB962C8B-B14F-4D97-AF65-F5344CB8AC3E}">
        <p14:creationId xmlns:p14="http://schemas.microsoft.com/office/powerpoint/2010/main" val="20892550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0000"/>
                </a:solidFill>
              </a:rPr>
              <a:t>Who is TIGER Drylac?</a:t>
            </a:r>
            <a:endParaRPr lang="en-US" b="1" dirty="0">
              <a:solidFill>
                <a:srgbClr val="000000"/>
              </a:solidFill>
            </a:endParaRPr>
          </a:p>
        </p:txBody>
      </p:sp>
      <p:sp>
        <p:nvSpPr>
          <p:cNvPr id="5" name="Content Placeholder 4"/>
          <p:cNvSpPr>
            <a:spLocks noGrp="1"/>
          </p:cNvSpPr>
          <p:nvPr>
            <p:ph idx="1"/>
          </p:nvPr>
        </p:nvSpPr>
        <p:spPr/>
        <p:txBody>
          <a:bodyPr>
            <a:normAutofit lnSpcReduction="10000"/>
          </a:bodyPr>
          <a:lstStyle/>
          <a:p>
            <a:pPr marL="357187" indent="-342900"/>
            <a:r>
              <a:rPr lang="en-US" sz="2400" b="1" dirty="0" smtClean="0">
                <a:solidFill>
                  <a:srgbClr val="000000"/>
                </a:solidFill>
              </a:rPr>
              <a:t>World Headquarters – Wels, Austria</a:t>
            </a:r>
          </a:p>
          <a:p>
            <a:r>
              <a:rPr lang="en-US" sz="2400" dirty="0" smtClean="0">
                <a:solidFill>
                  <a:srgbClr val="000000"/>
                </a:solidFill>
              </a:rPr>
              <a:t>Manufacturer of Quality Finishes since 1930</a:t>
            </a:r>
          </a:p>
          <a:p>
            <a:endParaRPr lang="en-US" sz="2400" dirty="0" smtClean="0">
              <a:solidFill>
                <a:srgbClr val="000000"/>
              </a:solidFill>
            </a:endParaRPr>
          </a:p>
          <a:p>
            <a:pPr marL="357187" indent="-342900">
              <a:buFont typeface="Arial" panose="020B0604020202020204" pitchFamily="34" charset="0"/>
              <a:buChar char="•"/>
            </a:pPr>
            <a:r>
              <a:rPr lang="en-US" dirty="0" smtClean="0">
                <a:solidFill>
                  <a:srgbClr val="000000"/>
                </a:solidFill>
              </a:rPr>
              <a:t>One of the first manufacturers of Powder Coatings 1968</a:t>
            </a:r>
          </a:p>
          <a:p>
            <a:pPr marL="357187" indent="-342900">
              <a:buFont typeface="Arial" panose="020B0604020202020204" pitchFamily="34" charset="0"/>
              <a:buChar char="•"/>
            </a:pPr>
            <a:r>
              <a:rPr lang="en-US" dirty="0" smtClean="0">
                <a:solidFill>
                  <a:srgbClr val="000000"/>
                </a:solidFill>
              </a:rPr>
              <a:t>North America Introduction 1985</a:t>
            </a:r>
          </a:p>
          <a:p>
            <a:pPr marL="357187" indent="-342900">
              <a:buFont typeface="Arial" panose="020B0604020202020204" pitchFamily="34" charset="0"/>
              <a:buChar char="•"/>
            </a:pPr>
            <a:endParaRPr lang="en-US" dirty="0">
              <a:solidFill>
                <a:srgbClr val="000000"/>
              </a:solidFill>
            </a:endParaRPr>
          </a:p>
          <a:p>
            <a:pPr marL="357187" indent="-342900">
              <a:buFont typeface="Arial" panose="020B0604020202020204" pitchFamily="34" charset="0"/>
              <a:buChar char="•"/>
            </a:pPr>
            <a:r>
              <a:rPr lang="en-US" dirty="0" smtClean="0">
                <a:solidFill>
                  <a:srgbClr val="000000"/>
                </a:solidFill>
              </a:rPr>
              <a:t>Third Generation Family Owned Business</a:t>
            </a:r>
          </a:p>
          <a:p>
            <a:pPr marL="963613" lvl="1" indent="-342900">
              <a:buFont typeface="Arial" panose="020B0604020202020204" pitchFamily="34" charset="0"/>
              <a:buChar char="•"/>
            </a:pPr>
            <a:r>
              <a:rPr lang="en-US" dirty="0" smtClean="0">
                <a:solidFill>
                  <a:srgbClr val="000000"/>
                </a:solidFill>
              </a:rPr>
              <a:t>1,184 Estimated Employees</a:t>
            </a:r>
          </a:p>
          <a:p>
            <a:pPr marL="357187" indent="-342900">
              <a:buFont typeface="Arial" panose="020B0604020202020204" pitchFamily="34" charset="0"/>
              <a:buChar char="•"/>
            </a:pPr>
            <a:r>
              <a:rPr lang="en-US" dirty="0" smtClean="0">
                <a:solidFill>
                  <a:srgbClr val="000000"/>
                </a:solidFill>
              </a:rPr>
              <a:t>TIGER ranks as the 5</a:t>
            </a:r>
            <a:r>
              <a:rPr lang="en-US" baseline="30000" dirty="0" smtClean="0">
                <a:solidFill>
                  <a:srgbClr val="000000"/>
                </a:solidFill>
              </a:rPr>
              <a:t>th</a:t>
            </a:r>
            <a:r>
              <a:rPr lang="en-US" dirty="0" smtClean="0">
                <a:solidFill>
                  <a:srgbClr val="000000"/>
                </a:solidFill>
              </a:rPr>
              <a:t> largest producer worldwide 2019</a:t>
            </a:r>
          </a:p>
          <a:p>
            <a:pPr marL="963613" lvl="1" indent="-342900">
              <a:buFont typeface="Arial" panose="020B0604020202020204" pitchFamily="34" charset="0"/>
              <a:buChar char="•"/>
            </a:pPr>
            <a:r>
              <a:rPr lang="en-US" dirty="0" smtClean="0">
                <a:solidFill>
                  <a:srgbClr val="000000"/>
                </a:solidFill>
              </a:rPr>
              <a:t>$362M - 2018</a:t>
            </a:r>
          </a:p>
          <a:p>
            <a:pPr marL="357187" indent="-342900">
              <a:buFont typeface="Arial" panose="020B0604020202020204" pitchFamily="34" charset="0"/>
              <a:buChar char="•"/>
            </a:pPr>
            <a:r>
              <a:rPr lang="en-US" dirty="0" smtClean="0">
                <a:solidFill>
                  <a:srgbClr val="000000"/>
                </a:solidFill>
              </a:rPr>
              <a:t>Currently serves over 50 countries</a:t>
            </a:r>
          </a:p>
          <a:p>
            <a:pPr marL="357187" indent="-342900">
              <a:buFont typeface="Arial" panose="020B0604020202020204" pitchFamily="34" charset="0"/>
              <a:buChar char="•"/>
            </a:pPr>
            <a:r>
              <a:rPr lang="en-US" dirty="0" smtClean="0">
                <a:solidFill>
                  <a:srgbClr val="000000"/>
                </a:solidFill>
              </a:rPr>
              <a:t>9 Global Manufacturing </a:t>
            </a:r>
            <a:r>
              <a:rPr lang="en-US" dirty="0">
                <a:solidFill>
                  <a:srgbClr val="000000"/>
                </a:solidFill>
              </a:rPr>
              <a:t>S</a:t>
            </a:r>
            <a:r>
              <a:rPr lang="en-US" dirty="0" smtClean="0">
                <a:solidFill>
                  <a:srgbClr val="000000"/>
                </a:solidFill>
              </a:rPr>
              <a:t>ites</a:t>
            </a:r>
          </a:p>
          <a:p>
            <a:pPr marL="963613" lvl="1" indent="-342900">
              <a:buFont typeface="Arial" panose="020B0604020202020204" pitchFamily="34" charset="0"/>
              <a:buChar char="•"/>
            </a:pPr>
            <a:r>
              <a:rPr lang="en-US" dirty="0" smtClean="0">
                <a:solidFill>
                  <a:srgbClr val="000000"/>
                </a:solidFill>
              </a:rPr>
              <a:t>St. Charles, Illinois – US Headquarters</a:t>
            </a:r>
            <a:endParaRPr lang="en-US" dirty="0">
              <a:solidFill>
                <a:srgbClr val="000000"/>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4088" y="5021263"/>
            <a:ext cx="3322712" cy="1104900"/>
          </a:xfrm>
          <a:prstGeom prst="rect">
            <a:avLst/>
          </a:prstGeom>
        </p:spPr>
      </p:pic>
    </p:spTree>
    <p:extLst>
      <p:ext uri="{BB962C8B-B14F-4D97-AF65-F5344CB8AC3E}">
        <p14:creationId xmlns:p14="http://schemas.microsoft.com/office/powerpoint/2010/main" val="37711116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1"/>
                </a:solidFill>
              </a:rPr>
              <a:t>What Not to Do-And What to Watch For</a:t>
            </a:r>
            <a:endParaRPr lang="en-US" b="1" dirty="0">
              <a:solidFill>
                <a:schemeClr val="tx1"/>
              </a:solidFill>
            </a:endParaRP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5442" y="1052737"/>
            <a:ext cx="2532382" cy="2592288"/>
          </a:xfr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3848" y="1052736"/>
            <a:ext cx="2592288" cy="259228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9800" y="1052736"/>
            <a:ext cx="2667000" cy="2592289"/>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5442" y="3933056"/>
            <a:ext cx="2532382" cy="1872209"/>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03848" y="3933056"/>
            <a:ext cx="2592288" cy="1872209"/>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53134" y="3933056"/>
            <a:ext cx="2633666" cy="1872209"/>
          </a:xfrm>
          <a:prstGeom prst="rect">
            <a:avLst/>
          </a:prstGeom>
        </p:spPr>
      </p:pic>
    </p:spTree>
    <p:extLst>
      <p:ext uri="{BB962C8B-B14F-4D97-AF65-F5344CB8AC3E}">
        <p14:creationId xmlns:p14="http://schemas.microsoft.com/office/powerpoint/2010/main" val="42909814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1"/>
                </a:solidFill>
              </a:rPr>
              <a:t>Q &amp; A</a:t>
            </a:r>
            <a:endParaRPr lang="en-US" b="1" dirty="0">
              <a:solidFill>
                <a:schemeClr val="tx1"/>
              </a:solidFill>
            </a:endParaRPr>
          </a:p>
        </p:txBody>
      </p:sp>
      <p:sp>
        <p:nvSpPr>
          <p:cNvPr id="3" name="Content Placeholder 2"/>
          <p:cNvSpPr>
            <a:spLocks noGrp="1"/>
          </p:cNvSpPr>
          <p:nvPr>
            <p:ph idx="1"/>
          </p:nvPr>
        </p:nvSpPr>
        <p:spPr/>
        <p:txBody>
          <a:bodyPr/>
          <a:lstStyle/>
          <a:p>
            <a:r>
              <a:rPr lang="en-US" dirty="0" smtClean="0">
                <a:solidFill>
                  <a:schemeClr val="tx1"/>
                </a:solidFill>
              </a:rPr>
              <a:t>QUESTION OR COMMENTS!</a:t>
            </a:r>
            <a:endParaRPr lang="en-US" dirty="0">
              <a:solidFill>
                <a:schemeClr val="tx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3648" y="2492896"/>
            <a:ext cx="6552728" cy="2736304"/>
          </a:xfrm>
          <a:prstGeom prst="rect">
            <a:avLst/>
          </a:prstGeom>
        </p:spPr>
      </p:pic>
      <p:sp>
        <p:nvSpPr>
          <p:cNvPr id="5" name="TextBox 4"/>
          <p:cNvSpPr txBox="1"/>
          <p:nvPr/>
        </p:nvSpPr>
        <p:spPr>
          <a:xfrm>
            <a:off x="1403648" y="5517232"/>
            <a:ext cx="6552728" cy="646331"/>
          </a:xfrm>
          <a:prstGeom prst="rect">
            <a:avLst/>
          </a:prstGeom>
          <a:noFill/>
        </p:spPr>
        <p:txBody>
          <a:bodyPr wrap="square" rtlCol="0">
            <a:spAutoFit/>
          </a:bodyPr>
          <a:lstStyle/>
          <a:p>
            <a:r>
              <a:rPr lang="en-US" b="1" dirty="0" smtClean="0">
                <a:solidFill>
                  <a:srgbClr val="002060"/>
                </a:solidFill>
              </a:rPr>
              <a:t>THE SKY IS THE LIMIT </a:t>
            </a:r>
            <a:r>
              <a:rPr lang="en-US" b="1" u="sng" dirty="0" smtClean="0">
                <a:solidFill>
                  <a:srgbClr val="002060"/>
                </a:solidFill>
              </a:rPr>
              <a:t>so</a:t>
            </a:r>
            <a:r>
              <a:rPr lang="en-US" b="1" dirty="0" smtClean="0">
                <a:solidFill>
                  <a:srgbClr val="002060"/>
                </a:solidFill>
              </a:rPr>
              <a:t> SHOOT FOR THE MOON</a:t>
            </a:r>
            <a:r>
              <a:rPr lang="en-US" b="1" dirty="0">
                <a:solidFill>
                  <a:srgbClr val="002060"/>
                </a:solidFill>
              </a:rPr>
              <a:t>,</a:t>
            </a:r>
            <a:endParaRPr lang="en-US" b="1" dirty="0" smtClean="0">
              <a:solidFill>
                <a:srgbClr val="002060"/>
              </a:solidFill>
            </a:endParaRPr>
          </a:p>
          <a:p>
            <a:r>
              <a:rPr lang="en-US" b="1" dirty="0">
                <a:solidFill>
                  <a:srgbClr val="002060"/>
                </a:solidFill>
              </a:rPr>
              <a:t> b</a:t>
            </a:r>
            <a:r>
              <a:rPr lang="en-US" b="1" dirty="0" smtClean="0">
                <a:solidFill>
                  <a:srgbClr val="002060"/>
                </a:solidFill>
              </a:rPr>
              <a:t>ut keep a keen watch on your GROUND!</a:t>
            </a:r>
            <a:endParaRPr lang="en-US" b="1" dirty="0">
              <a:solidFill>
                <a:srgbClr val="002060"/>
              </a:solidFill>
            </a:endParaRPr>
          </a:p>
        </p:txBody>
      </p:sp>
    </p:spTree>
    <p:extLst>
      <p:ext uri="{BB962C8B-B14F-4D97-AF65-F5344CB8AC3E}">
        <p14:creationId xmlns:p14="http://schemas.microsoft.com/office/powerpoint/2010/main" val="35479956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Mandatory guidelines for </a:t>
            </a:r>
            <a:br>
              <a:rPr lang="en-US" dirty="0" smtClean="0"/>
            </a:br>
            <a:r>
              <a:rPr lang="en-US" dirty="0" smtClean="0"/>
              <a:t>YOUR presentation | task-flow</a:t>
            </a:r>
            <a:endParaRPr lang="en-US" dirty="0"/>
          </a:p>
        </p:txBody>
      </p:sp>
      <p:sp>
        <p:nvSpPr>
          <p:cNvPr id="3" name="Inhaltsplatzhalter 2"/>
          <p:cNvSpPr>
            <a:spLocks noGrp="1"/>
          </p:cNvSpPr>
          <p:nvPr>
            <p:ph idx="1"/>
          </p:nvPr>
        </p:nvSpPr>
        <p:spPr>
          <a:xfrm>
            <a:off x="467544" y="1196752"/>
            <a:ext cx="8229600" cy="5501208"/>
          </a:xfrm>
        </p:spPr>
        <p:txBody>
          <a:bodyPr>
            <a:noAutofit/>
          </a:bodyPr>
          <a:lstStyle/>
          <a:p>
            <a:r>
              <a:rPr lang="en-US" sz="2800" b="1" dirty="0" smtClean="0">
                <a:solidFill>
                  <a:srgbClr val="92D050"/>
                </a:solidFill>
              </a:rPr>
              <a:t>Do you have a convincing story to share?</a:t>
            </a:r>
          </a:p>
          <a:p>
            <a:endParaRPr lang="en-US" sz="900" b="1" dirty="0" smtClean="0">
              <a:solidFill>
                <a:schemeClr val="tx1">
                  <a:lumMod val="50000"/>
                  <a:lumOff val="50000"/>
                </a:schemeClr>
              </a:solidFill>
            </a:endParaRPr>
          </a:p>
          <a:p>
            <a:r>
              <a:rPr lang="en-US" sz="900" b="1" dirty="0" smtClean="0">
                <a:solidFill>
                  <a:schemeClr val="tx1">
                    <a:lumMod val="50000"/>
                    <a:lumOff val="50000"/>
                  </a:schemeClr>
                </a:solidFill>
              </a:rPr>
              <a:t>BEFORE THE PRESENTATION</a:t>
            </a:r>
          </a:p>
          <a:p>
            <a:pPr marL="177800" indent="-177800">
              <a:buFont typeface="Arial" panose="020B0604020202020204" pitchFamily="34" charset="0"/>
              <a:buChar char="•"/>
            </a:pPr>
            <a:r>
              <a:rPr lang="en-US" sz="800" b="0" dirty="0" smtClean="0">
                <a:solidFill>
                  <a:schemeClr val="tx1">
                    <a:lumMod val="50000"/>
                    <a:lumOff val="50000"/>
                  </a:schemeClr>
                </a:solidFill>
              </a:rPr>
              <a:t>Define clear goals for YOURSELF, and make sure they are ‘SMART’ goals (“What do I want the result of / the reaction to my presentation to be?”)</a:t>
            </a:r>
          </a:p>
          <a:p>
            <a:pPr marL="177800" indent="-177800">
              <a:buFont typeface="Arial" panose="020B0604020202020204" pitchFamily="34" charset="0"/>
              <a:buChar char="•"/>
            </a:pPr>
            <a:r>
              <a:rPr lang="en-US" sz="800" b="0" dirty="0" smtClean="0">
                <a:solidFill>
                  <a:schemeClr val="tx1">
                    <a:lumMod val="50000"/>
                    <a:lumOff val="50000"/>
                  </a:schemeClr>
                </a:solidFill>
              </a:rPr>
              <a:t>Phrase YOUR message, that YOU want to get across, in a crystal-clear way (= essence of the whole presentation in 1 (!) sentence) – this is the core of your presentation</a:t>
            </a:r>
          </a:p>
          <a:p>
            <a:pPr marL="177800" indent="-177800">
              <a:buFont typeface="Arial" panose="020B0604020202020204" pitchFamily="34" charset="0"/>
              <a:buChar char="•"/>
            </a:pPr>
            <a:r>
              <a:rPr lang="en-US" sz="800" b="0" dirty="0" smtClean="0">
                <a:solidFill>
                  <a:schemeClr val="tx1">
                    <a:lumMod val="50000"/>
                    <a:lumOff val="50000"/>
                  </a:schemeClr>
                </a:solidFill>
              </a:rPr>
              <a:t>Define the content-matter – the slides are meant to argue your message better, prove it and underpin it with facts (… and not need any explaining!)</a:t>
            </a:r>
          </a:p>
          <a:p>
            <a:pPr marL="177800" indent="-177800">
              <a:buFont typeface="Arial" panose="020B0604020202020204" pitchFamily="34" charset="0"/>
              <a:buChar char="•"/>
            </a:pPr>
            <a:r>
              <a:rPr lang="en-US" sz="800" b="0" dirty="0" smtClean="0">
                <a:solidFill>
                  <a:schemeClr val="tx1">
                    <a:lumMod val="50000"/>
                    <a:lumOff val="50000"/>
                  </a:schemeClr>
                </a:solidFill>
              </a:rPr>
              <a:t>Prepare handouts / written materials for your audience – with text (not just keywords but verbs too!) and images</a:t>
            </a:r>
          </a:p>
          <a:p>
            <a:endParaRPr lang="en-US" sz="800" dirty="0" smtClean="0">
              <a:solidFill>
                <a:schemeClr val="tx1">
                  <a:lumMod val="50000"/>
                  <a:lumOff val="50000"/>
                </a:schemeClr>
              </a:solidFill>
            </a:endParaRPr>
          </a:p>
          <a:p>
            <a:r>
              <a:rPr lang="en-US" sz="900" b="1" dirty="0" smtClean="0">
                <a:solidFill>
                  <a:schemeClr val="tx1">
                    <a:lumMod val="50000"/>
                    <a:lumOff val="50000"/>
                  </a:schemeClr>
                </a:solidFill>
              </a:rPr>
              <a:t>STRUCTURING YOUR PRESENTATION – 2 basic rules: BLUFF and SOCRR</a:t>
            </a:r>
          </a:p>
          <a:p>
            <a:r>
              <a:rPr lang="en-US" sz="800" b="0" dirty="0" smtClean="0">
                <a:solidFill>
                  <a:schemeClr val="tx1">
                    <a:lumMod val="50000"/>
                    <a:lumOff val="50000"/>
                  </a:schemeClr>
                </a:solidFill>
              </a:rPr>
              <a:t>First: Walk out to the screen, have your remote control with Laser pointer ready, look into the eyes of your audience to “read” them while you are presenting. NEVER stay seated and as you are talking everybody looks at the screen – this is an energy killer and deprives you of eye to eye connection.</a:t>
            </a:r>
          </a:p>
          <a:p>
            <a:endParaRPr lang="en-US" sz="800" b="0" dirty="0" smtClean="0">
              <a:solidFill>
                <a:schemeClr val="tx1">
                  <a:lumMod val="50000"/>
                  <a:lumOff val="50000"/>
                </a:schemeClr>
              </a:solidFill>
            </a:endParaRPr>
          </a:p>
          <a:p>
            <a:r>
              <a:rPr lang="en-US" sz="800" dirty="0" smtClean="0">
                <a:solidFill>
                  <a:schemeClr val="tx1">
                    <a:lumMod val="50000"/>
                    <a:lumOff val="50000"/>
                  </a:schemeClr>
                </a:solidFill>
              </a:rPr>
              <a:t>Your </a:t>
            </a:r>
            <a:r>
              <a:rPr lang="en-US" sz="800" u="sng" dirty="0" smtClean="0">
                <a:solidFill>
                  <a:schemeClr val="tx1">
                    <a:lumMod val="50000"/>
                    <a:lumOff val="50000"/>
                  </a:schemeClr>
                </a:solidFill>
              </a:rPr>
              <a:t>introduction</a:t>
            </a:r>
            <a:r>
              <a:rPr lang="en-US" sz="800" dirty="0" smtClean="0">
                <a:solidFill>
                  <a:schemeClr val="tx1">
                    <a:lumMod val="50000"/>
                    <a:lumOff val="50000"/>
                  </a:schemeClr>
                </a:solidFill>
              </a:rPr>
              <a:t> should be a logical ‘way-in’ to your message that gets people’s attention.</a:t>
            </a:r>
          </a:p>
          <a:p>
            <a:pPr marL="177800" indent="-177800">
              <a:buFont typeface="+mj-lt"/>
              <a:buAutoNum type="arabicPeriod"/>
              <a:tabLst>
                <a:tab pos="271463" algn="l"/>
              </a:tabLst>
            </a:pPr>
            <a:r>
              <a:rPr lang="en-US" sz="800" b="0" dirty="0" smtClean="0">
                <a:solidFill>
                  <a:schemeClr val="tx1">
                    <a:lumMod val="50000"/>
                    <a:lumOff val="50000"/>
                  </a:schemeClr>
                </a:solidFill>
              </a:rPr>
              <a:t>State your Main Message at the very beginning: ‘BLUFF’ – Put the Bottom Line Up Front – say right at the outset what it’s basically all about as YOU see it …</a:t>
            </a:r>
          </a:p>
          <a:p>
            <a:pPr marL="177800" indent="-177800">
              <a:buFont typeface="+mj-lt"/>
              <a:buAutoNum type="arabicPeriod"/>
              <a:tabLst>
                <a:tab pos="271463" algn="l"/>
              </a:tabLst>
            </a:pPr>
            <a:r>
              <a:rPr lang="en-US" sz="800" b="0" dirty="0" smtClean="0">
                <a:solidFill>
                  <a:schemeClr val="tx1">
                    <a:lumMod val="50000"/>
                    <a:lumOff val="50000"/>
                  </a:schemeClr>
                </a:solidFill>
              </a:rPr>
              <a:t>Explain the present situation, the problem and the question to be answered, and start by summing up what you have to say: ‘SOCRR’ – Describe the Situation, present Options, present a Comparison, present your Recommendation, Request a decision.</a:t>
            </a:r>
          </a:p>
          <a:p>
            <a:r>
              <a:rPr lang="en-US" sz="800" b="0" dirty="0" smtClean="0">
                <a:solidFill>
                  <a:schemeClr val="tx1">
                    <a:lumMod val="50000"/>
                    <a:lumOff val="50000"/>
                  </a:schemeClr>
                </a:solidFill>
              </a:rPr>
              <a:t> </a:t>
            </a:r>
          </a:p>
          <a:p>
            <a:r>
              <a:rPr lang="en-US" sz="800" dirty="0" smtClean="0">
                <a:solidFill>
                  <a:schemeClr val="tx1">
                    <a:lumMod val="50000"/>
                    <a:lumOff val="50000"/>
                  </a:schemeClr>
                </a:solidFill>
              </a:rPr>
              <a:t>The </a:t>
            </a:r>
            <a:r>
              <a:rPr lang="en-US" sz="800" u="sng" dirty="0" smtClean="0">
                <a:solidFill>
                  <a:schemeClr val="tx1">
                    <a:lumMod val="50000"/>
                    <a:lumOff val="50000"/>
                  </a:schemeClr>
                </a:solidFill>
              </a:rPr>
              <a:t>main part </a:t>
            </a:r>
            <a:r>
              <a:rPr lang="en-US" sz="800" dirty="0" smtClean="0">
                <a:solidFill>
                  <a:schemeClr val="tx1">
                    <a:lumMod val="50000"/>
                    <a:lumOff val="50000"/>
                  </a:schemeClr>
                </a:solidFill>
              </a:rPr>
              <a:t>should answer your listeners’ “central question”.</a:t>
            </a:r>
          </a:p>
          <a:p>
            <a:pPr marL="177800" indent="-177800">
              <a:buFont typeface="Arial" panose="020B0604020202020204" pitchFamily="34" charset="0"/>
              <a:buChar char="•"/>
            </a:pPr>
            <a:r>
              <a:rPr lang="en-US" sz="800" b="0" dirty="0" smtClean="0">
                <a:solidFill>
                  <a:schemeClr val="tx1">
                    <a:lumMod val="50000"/>
                    <a:lumOff val="50000"/>
                  </a:schemeClr>
                </a:solidFill>
              </a:rPr>
              <a:t>Construct a clear chain of argumentation – a “storyline” – and highlight your message(s)</a:t>
            </a:r>
          </a:p>
          <a:p>
            <a:pPr marL="177800" indent="-177800">
              <a:buFont typeface="Arial" panose="020B0604020202020204" pitchFamily="34" charset="0"/>
              <a:buChar char="•"/>
            </a:pPr>
            <a:r>
              <a:rPr lang="en-US" sz="800" b="0" dirty="0" smtClean="0">
                <a:solidFill>
                  <a:schemeClr val="tx1">
                    <a:lumMod val="50000"/>
                    <a:lumOff val="50000"/>
                  </a:schemeClr>
                </a:solidFill>
              </a:rPr>
              <a:t>Use clearly structured, unambiguous and easy-to-understand charts and diagrams as evidence</a:t>
            </a:r>
          </a:p>
          <a:p>
            <a:pPr marL="177800" indent="-177800">
              <a:buFont typeface="Arial" panose="020B0604020202020204" pitchFamily="34" charset="0"/>
              <a:buChar char="•"/>
            </a:pPr>
            <a:r>
              <a:rPr lang="en-US" sz="800" b="0" dirty="0" smtClean="0">
                <a:solidFill>
                  <a:schemeClr val="tx1">
                    <a:lumMod val="50000"/>
                    <a:lumOff val="50000"/>
                  </a:schemeClr>
                </a:solidFill>
              </a:rPr>
              <a:t>Use different colors for different areas to emphasize your message – not just as decoration!</a:t>
            </a:r>
          </a:p>
          <a:p>
            <a:pPr marL="177800" indent="-177800">
              <a:buFont typeface="Arial" panose="020B0604020202020204" pitchFamily="34" charset="0"/>
              <a:buChar char="•"/>
            </a:pPr>
            <a:r>
              <a:rPr lang="en-US" sz="800" b="0" dirty="0" smtClean="0">
                <a:solidFill>
                  <a:schemeClr val="tx1">
                    <a:lumMod val="50000"/>
                    <a:lumOff val="50000"/>
                  </a:schemeClr>
                </a:solidFill>
              </a:rPr>
              <a:t>Go for high information density, but make sure there is a clear structure (max. 7 ideas/topics on each hierarchical level)</a:t>
            </a:r>
          </a:p>
          <a:p>
            <a:endParaRPr lang="en-US" sz="800" b="0" dirty="0" smtClean="0">
              <a:solidFill>
                <a:schemeClr val="tx1">
                  <a:lumMod val="50000"/>
                  <a:lumOff val="50000"/>
                </a:schemeClr>
              </a:solidFill>
            </a:endParaRPr>
          </a:p>
          <a:p>
            <a:r>
              <a:rPr lang="en-US" sz="800" dirty="0" smtClean="0">
                <a:solidFill>
                  <a:schemeClr val="tx1">
                    <a:lumMod val="50000"/>
                    <a:lumOff val="50000"/>
                  </a:schemeClr>
                </a:solidFill>
              </a:rPr>
              <a:t>The </a:t>
            </a:r>
            <a:r>
              <a:rPr lang="en-US" sz="800" u="sng" dirty="0" smtClean="0">
                <a:solidFill>
                  <a:schemeClr val="tx1">
                    <a:lumMod val="50000"/>
                    <a:lumOff val="50000"/>
                  </a:schemeClr>
                </a:solidFill>
              </a:rPr>
              <a:t>conclusion</a:t>
            </a:r>
            <a:r>
              <a:rPr lang="en-US" sz="800" dirty="0" smtClean="0">
                <a:solidFill>
                  <a:schemeClr val="tx1">
                    <a:lumMod val="50000"/>
                    <a:lumOff val="50000"/>
                  </a:schemeClr>
                </a:solidFill>
              </a:rPr>
              <a:t> should emphasize the message once again</a:t>
            </a:r>
          </a:p>
          <a:p>
            <a:pPr marL="177800" indent="-177800">
              <a:buFont typeface="Arial" panose="020B0604020202020204" pitchFamily="34" charset="0"/>
              <a:buChar char="•"/>
            </a:pPr>
            <a:r>
              <a:rPr lang="en-US" sz="800" b="0" dirty="0" smtClean="0">
                <a:solidFill>
                  <a:schemeClr val="tx1">
                    <a:lumMod val="50000"/>
                    <a:lumOff val="50000"/>
                  </a:schemeClr>
                </a:solidFill>
              </a:rPr>
              <a:t>Repeat your message (but without any ‘thank-you’s’ – see below)</a:t>
            </a:r>
          </a:p>
          <a:p>
            <a:endParaRPr lang="en-US" sz="800" b="0" dirty="0" smtClean="0">
              <a:solidFill>
                <a:schemeClr val="tx1">
                  <a:lumMod val="50000"/>
                  <a:lumOff val="50000"/>
                </a:schemeClr>
              </a:solidFill>
            </a:endParaRPr>
          </a:p>
          <a:p>
            <a:r>
              <a:rPr lang="en-US" sz="900" b="1" dirty="0" smtClean="0">
                <a:solidFill>
                  <a:schemeClr val="tx1">
                    <a:lumMod val="50000"/>
                    <a:lumOff val="50000"/>
                  </a:schemeClr>
                </a:solidFill>
              </a:rPr>
              <a:t>DON’TS:</a:t>
            </a:r>
          </a:p>
          <a:p>
            <a:r>
              <a:rPr lang="en-US" sz="800" dirty="0" smtClean="0">
                <a:solidFill>
                  <a:schemeClr val="tx1">
                    <a:lumMod val="50000"/>
                    <a:lumOff val="50000"/>
                  </a:schemeClr>
                </a:solidFill>
              </a:rPr>
              <a:t>NO</a:t>
            </a:r>
            <a:r>
              <a:rPr lang="en-US" sz="800" b="0" dirty="0" smtClean="0">
                <a:solidFill>
                  <a:schemeClr val="tx1">
                    <a:lumMod val="50000"/>
                    <a:lumOff val="50000"/>
                  </a:schemeClr>
                </a:solidFill>
              </a:rPr>
              <a:t> animations, decorations etc.:, use standard fonts; be sparing with font styles (bold …), etc. </a:t>
            </a:r>
          </a:p>
          <a:p>
            <a:r>
              <a:rPr lang="en-US" sz="800" dirty="0" smtClean="0">
                <a:solidFill>
                  <a:schemeClr val="tx1">
                    <a:lumMod val="50000"/>
                    <a:lumOff val="50000"/>
                  </a:schemeClr>
                </a:solidFill>
              </a:rPr>
              <a:t>NO</a:t>
            </a:r>
            <a:r>
              <a:rPr lang="en-US" sz="800" b="0" dirty="0" smtClean="0">
                <a:solidFill>
                  <a:schemeClr val="tx1">
                    <a:lumMod val="50000"/>
                    <a:lumOff val="50000"/>
                  </a:schemeClr>
                </a:solidFill>
              </a:rPr>
              <a:t> trivial messages and ‘padding’ words</a:t>
            </a:r>
          </a:p>
          <a:p>
            <a:r>
              <a:rPr lang="en-US" sz="800" dirty="0" smtClean="0">
                <a:solidFill>
                  <a:schemeClr val="tx1">
                    <a:lumMod val="50000"/>
                    <a:lumOff val="50000"/>
                  </a:schemeClr>
                </a:solidFill>
              </a:rPr>
              <a:t>NO</a:t>
            </a:r>
            <a:r>
              <a:rPr lang="en-US" sz="800" b="0" dirty="0" smtClean="0">
                <a:solidFill>
                  <a:schemeClr val="tx1">
                    <a:lumMod val="50000"/>
                    <a:lumOff val="50000"/>
                  </a:schemeClr>
                </a:solidFill>
              </a:rPr>
              <a:t> ‘thank-you’s’ – it is your listeners who are grateful, for the information they've just received</a:t>
            </a:r>
          </a:p>
          <a:p>
            <a:endParaRPr lang="en-US" sz="800" b="0" dirty="0" smtClean="0">
              <a:solidFill>
                <a:schemeClr val="tx1">
                  <a:lumMod val="50000"/>
                  <a:lumOff val="50000"/>
                </a:schemeClr>
              </a:solidFill>
            </a:endParaRPr>
          </a:p>
          <a:p>
            <a:pPr algn="r"/>
            <a:endParaRPr lang="en-US" sz="900" b="1" dirty="0" smtClean="0">
              <a:solidFill>
                <a:schemeClr val="tx1">
                  <a:lumMod val="50000"/>
                  <a:lumOff val="50000"/>
                </a:schemeClr>
              </a:solidFill>
            </a:endParaRPr>
          </a:p>
          <a:p>
            <a:pPr algn="r"/>
            <a:r>
              <a:rPr lang="en-US" sz="900" b="1" dirty="0" smtClean="0">
                <a:solidFill>
                  <a:schemeClr val="tx1">
                    <a:lumMod val="50000"/>
                    <a:lumOff val="50000"/>
                  </a:schemeClr>
                </a:solidFill>
              </a:rPr>
              <a:t>YOUR GOOD PREPARATION </a:t>
            </a:r>
            <a:r>
              <a:rPr lang="en-US" sz="900" b="1" dirty="0" smtClean="0">
                <a:solidFill>
                  <a:schemeClr val="tx1">
                    <a:lumMod val="50000"/>
                    <a:lumOff val="50000"/>
                  </a:schemeClr>
                </a:solidFill>
                <a:sym typeface="Wingdings 3"/>
              </a:rPr>
              <a:t> </a:t>
            </a:r>
            <a:r>
              <a:rPr lang="en-US" sz="900" b="1" dirty="0" smtClean="0">
                <a:solidFill>
                  <a:schemeClr val="tx1">
                    <a:lumMod val="50000"/>
                    <a:lumOff val="50000"/>
                  </a:schemeClr>
                </a:solidFill>
              </a:rPr>
              <a:t> YOUR SUCCESSFUL PRESENTATION</a:t>
            </a:r>
          </a:p>
          <a:p>
            <a:pPr algn="r"/>
            <a:r>
              <a:rPr lang="en-US" sz="900" b="1" dirty="0" smtClean="0">
                <a:solidFill>
                  <a:schemeClr val="tx1">
                    <a:lumMod val="50000"/>
                    <a:lumOff val="50000"/>
                  </a:schemeClr>
                </a:solidFill>
              </a:rPr>
              <a:t>Remember! “At the end of the day, what counts is not what you have said, but what has got through to your listeners”</a:t>
            </a:r>
          </a:p>
          <a:p>
            <a:endParaRPr lang="en-US" sz="800" b="0" dirty="0" smtClean="0">
              <a:solidFill>
                <a:schemeClr val="tx1">
                  <a:lumMod val="50000"/>
                  <a:lumOff val="50000"/>
                </a:schemeClr>
              </a:solidFill>
            </a:endParaRPr>
          </a:p>
          <a:p>
            <a:endParaRPr lang="de-AT" sz="800" b="0" dirty="0">
              <a:solidFill>
                <a:schemeClr val="tx1">
                  <a:lumMod val="50000"/>
                  <a:lumOff val="50000"/>
                </a:schemeClr>
              </a:solidFill>
            </a:endParaRPr>
          </a:p>
        </p:txBody>
      </p:sp>
    </p:spTree>
    <p:extLst>
      <p:ext uri="{BB962C8B-B14F-4D97-AF65-F5344CB8AC3E}">
        <p14:creationId xmlns:p14="http://schemas.microsoft.com/office/powerpoint/2010/main" val="22970515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p:spPr>
        <p:txBody>
          <a:bodyPr/>
          <a:lstStyle/>
          <a:p>
            <a:r>
              <a:rPr lang="en-US" b="1" dirty="0" smtClean="0">
                <a:solidFill>
                  <a:srgbClr val="000000"/>
                </a:solidFill>
              </a:rPr>
              <a:t>TIGER World Headquarters – Wels, Austria</a:t>
            </a:r>
            <a:endParaRPr lang="en-US" b="1" dirty="0">
              <a:solidFill>
                <a:srgbClr val="000000"/>
              </a:solidFill>
            </a:endParaRPr>
          </a:p>
        </p:txBody>
      </p:sp>
      <p:sp>
        <p:nvSpPr>
          <p:cNvPr id="3" name="Content Placeholder 2"/>
          <p:cNvSpPr>
            <a:spLocks noGrp="1"/>
          </p:cNvSpPr>
          <p:nvPr>
            <p:ph idx="1"/>
          </p:nvPr>
        </p:nvSpPr>
        <p:spPr>
          <a:xfrm>
            <a:off x="611560" y="1600200"/>
            <a:ext cx="7488833" cy="4525963"/>
          </a:xfrm>
        </p:spPr>
        <p:txBody>
          <a:bodyPr/>
          <a:lstStyle/>
          <a:p>
            <a:endParaRPr lang="en-US" dirty="0"/>
          </a:p>
        </p:txBody>
      </p:sp>
      <p:pic>
        <p:nvPicPr>
          <p:cNvPr id="4" name="Picture 3"/>
          <p:cNvPicPr>
            <a:picLocks noChangeAspect="1"/>
          </p:cNvPicPr>
          <p:nvPr/>
        </p:nvPicPr>
        <p:blipFill>
          <a:blip r:embed="rId2"/>
          <a:stretch>
            <a:fillRect/>
          </a:stretch>
        </p:blipFill>
        <p:spPr>
          <a:xfrm>
            <a:off x="457200" y="1600200"/>
            <a:ext cx="7643193" cy="4598081"/>
          </a:xfrm>
          <a:prstGeom prst="rect">
            <a:avLst/>
          </a:prstGeom>
        </p:spPr>
      </p:pic>
    </p:spTree>
    <p:extLst>
      <p:ext uri="{BB962C8B-B14F-4D97-AF65-F5344CB8AC3E}">
        <p14:creationId xmlns:p14="http://schemas.microsoft.com/office/powerpoint/2010/main" val="40435515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0000"/>
                </a:solidFill>
              </a:rPr>
              <a:t>What are Powder Coatings?</a:t>
            </a:r>
            <a:endParaRPr lang="en-US" b="1" dirty="0">
              <a:solidFill>
                <a:srgbClr val="000000"/>
              </a:solidFill>
            </a:endParaRPr>
          </a:p>
        </p:txBody>
      </p:sp>
      <p:sp>
        <p:nvSpPr>
          <p:cNvPr id="3" name="Content Placeholder 2"/>
          <p:cNvSpPr>
            <a:spLocks noGrp="1"/>
          </p:cNvSpPr>
          <p:nvPr>
            <p:ph idx="1"/>
          </p:nvPr>
        </p:nvSpPr>
        <p:spPr/>
        <p:txBody>
          <a:bodyPr/>
          <a:lstStyle/>
          <a:p>
            <a:r>
              <a:rPr lang="en-US" dirty="0" smtClean="0">
                <a:solidFill>
                  <a:srgbClr val="000000"/>
                </a:solidFill>
              </a:rPr>
              <a:t>Coatings Applied as Powder Particulate to a Given Surface</a:t>
            </a:r>
          </a:p>
          <a:p>
            <a:pPr marL="357187" indent="-342900">
              <a:buFont typeface="Arial" panose="020B0604020202020204" pitchFamily="34" charset="0"/>
              <a:buChar char="•"/>
            </a:pPr>
            <a:r>
              <a:rPr lang="en-US" dirty="0" smtClean="0">
                <a:solidFill>
                  <a:srgbClr val="000000"/>
                </a:solidFill>
              </a:rPr>
              <a:t>Solid Resins</a:t>
            </a:r>
          </a:p>
          <a:p>
            <a:pPr marL="357187" indent="-342900">
              <a:buFont typeface="Arial" panose="020B0604020202020204" pitchFamily="34" charset="0"/>
              <a:buChar char="•"/>
            </a:pPr>
            <a:r>
              <a:rPr lang="en-US" dirty="0" smtClean="0">
                <a:solidFill>
                  <a:srgbClr val="000000"/>
                </a:solidFill>
              </a:rPr>
              <a:t>Curing Agents</a:t>
            </a:r>
          </a:p>
          <a:p>
            <a:pPr marL="357187" indent="-342900">
              <a:buFont typeface="Arial" panose="020B0604020202020204" pitchFamily="34" charset="0"/>
              <a:buChar char="•"/>
            </a:pPr>
            <a:r>
              <a:rPr lang="en-US" dirty="0" smtClean="0">
                <a:solidFill>
                  <a:srgbClr val="000000"/>
                </a:solidFill>
              </a:rPr>
              <a:t>Pigments</a:t>
            </a:r>
          </a:p>
          <a:p>
            <a:pPr marL="357187" indent="-342900">
              <a:buFont typeface="Arial" panose="020B0604020202020204" pitchFamily="34" charset="0"/>
              <a:buChar char="•"/>
            </a:pPr>
            <a:r>
              <a:rPr lang="en-US" dirty="0" smtClean="0">
                <a:solidFill>
                  <a:srgbClr val="000000"/>
                </a:solidFill>
              </a:rPr>
              <a:t>Additives, Extenders</a:t>
            </a:r>
          </a:p>
          <a:p>
            <a:pPr marL="963613" lvl="1" indent="-342900">
              <a:buFont typeface="Arial" panose="020B0604020202020204" pitchFamily="34" charset="0"/>
              <a:buChar char="•"/>
            </a:pPr>
            <a:r>
              <a:rPr lang="en-US" dirty="0" smtClean="0">
                <a:solidFill>
                  <a:srgbClr val="000000"/>
                </a:solidFill>
              </a:rPr>
              <a:t>Binders, Flow Agents, Metallic, Mica Flake, etc.</a:t>
            </a:r>
            <a:endParaRPr lang="en-US" dirty="0">
              <a:solidFill>
                <a:srgbClr val="000000"/>
              </a:solidFill>
            </a:endParaRPr>
          </a:p>
        </p:txBody>
      </p:sp>
      <p:pic>
        <p:nvPicPr>
          <p:cNvPr id="4" name="Picture 3"/>
          <p:cNvPicPr>
            <a:picLocks noChangeAspect="1"/>
          </p:cNvPicPr>
          <p:nvPr/>
        </p:nvPicPr>
        <p:blipFill>
          <a:blip r:embed="rId2"/>
          <a:stretch>
            <a:fillRect/>
          </a:stretch>
        </p:blipFill>
        <p:spPr>
          <a:xfrm>
            <a:off x="454533" y="3787721"/>
            <a:ext cx="5040560" cy="2332856"/>
          </a:xfrm>
          <a:prstGeom prst="rect">
            <a:avLst/>
          </a:prstGeom>
        </p:spPr>
      </p:pic>
      <p:pic>
        <p:nvPicPr>
          <p:cNvPr id="5" name="Picture 4"/>
          <p:cNvPicPr>
            <a:picLocks noChangeAspect="1"/>
          </p:cNvPicPr>
          <p:nvPr/>
        </p:nvPicPr>
        <p:blipFill>
          <a:blip r:embed="rId3"/>
          <a:stretch>
            <a:fillRect/>
          </a:stretch>
        </p:blipFill>
        <p:spPr>
          <a:xfrm>
            <a:off x="5076056" y="3787721"/>
            <a:ext cx="3610744" cy="2332856"/>
          </a:xfrm>
          <a:prstGeom prst="rect">
            <a:avLst/>
          </a:prstGeom>
        </p:spPr>
      </p:pic>
      <p:pic>
        <p:nvPicPr>
          <p:cNvPr id="7" name="Picture 6"/>
          <p:cNvPicPr>
            <a:picLocks noChangeAspect="1"/>
          </p:cNvPicPr>
          <p:nvPr/>
        </p:nvPicPr>
        <p:blipFill>
          <a:blip r:embed="rId4"/>
          <a:stretch>
            <a:fillRect/>
          </a:stretch>
        </p:blipFill>
        <p:spPr>
          <a:xfrm>
            <a:off x="5076057" y="1950792"/>
            <a:ext cx="3610744" cy="1486337"/>
          </a:xfrm>
          <a:prstGeom prst="rect">
            <a:avLst/>
          </a:prstGeom>
        </p:spPr>
      </p:pic>
    </p:spTree>
    <p:extLst>
      <p:ext uri="{BB962C8B-B14F-4D97-AF65-F5344CB8AC3E}">
        <p14:creationId xmlns:p14="http://schemas.microsoft.com/office/powerpoint/2010/main" val="6070900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1"/>
                </a:solidFill>
              </a:rPr>
              <a:t>How are Powder Coatings Made and Used?</a:t>
            </a:r>
            <a:endParaRPr lang="en-US" b="1" dirty="0">
              <a:solidFill>
                <a:schemeClr val="tx1"/>
              </a:solidFill>
            </a:endParaRPr>
          </a:p>
        </p:txBody>
      </p:sp>
      <p:sp>
        <p:nvSpPr>
          <p:cNvPr id="3" name="Content Placeholder 2"/>
          <p:cNvSpPr>
            <a:spLocks noGrp="1"/>
          </p:cNvSpPr>
          <p:nvPr>
            <p:ph idx="1"/>
          </p:nvPr>
        </p:nvSpPr>
        <p:spPr/>
        <p:txBody>
          <a:bodyPr/>
          <a:lstStyle/>
          <a:p>
            <a:pPr marL="357187" indent="-342900">
              <a:buFont typeface="Arial" panose="020B0604020202020204" pitchFamily="34" charset="0"/>
              <a:buChar char="•"/>
            </a:pPr>
            <a:r>
              <a:rPr lang="en-US" dirty="0" smtClean="0">
                <a:solidFill>
                  <a:schemeClr val="tx1"/>
                </a:solidFill>
              </a:rPr>
              <a:t>Premix (Raw</a:t>
            </a:r>
            <a:r>
              <a:rPr lang="en-US" dirty="0">
                <a:solidFill>
                  <a:schemeClr val="tx1"/>
                </a:solidFill>
              </a:rPr>
              <a:t> </a:t>
            </a:r>
            <a:r>
              <a:rPr lang="en-US" dirty="0" smtClean="0">
                <a:solidFill>
                  <a:schemeClr val="tx1"/>
                </a:solidFill>
              </a:rPr>
              <a:t>Material Weighed </a:t>
            </a:r>
            <a:r>
              <a:rPr lang="en-US" dirty="0">
                <a:solidFill>
                  <a:schemeClr val="tx1"/>
                </a:solidFill>
              </a:rPr>
              <a:t>U</a:t>
            </a:r>
            <a:r>
              <a:rPr lang="en-US" dirty="0" smtClean="0">
                <a:solidFill>
                  <a:schemeClr val="tx1"/>
                </a:solidFill>
              </a:rPr>
              <a:t>p)</a:t>
            </a:r>
          </a:p>
          <a:p>
            <a:pPr marL="357187" indent="-342900">
              <a:buFont typeface="Arial" panose="020B0604020202020204" pitchFamily="34" charset="0"/>
              <a:buChar char="•"/>
            </a:pPr>
            <a:r>
              <a:rPr lang="en-US" dirty="0" smtClean="0">
                <a:solidFill>
                  <a:schemeClr val="tx1"/>
                </a:solidFill>
              </a:rPr>
              <a:t>High Speed Mixers and Tumblers</a:t>
            </a:r>
          </a:p>
          <a:p>
            <a:pPr marL="357187" indent="-342900">
              <a:buFont typeface="Arial" panose="020B0604020202020204" pitchFamily="34" charset="0"/>
              <a:buChar char="•"/>
            </a:pPr>
            <a:r>
              <a:rPr lang="en-US" dirty="0" smtClean="0">
                <a:solidFill>
                  <a:schemeClr val="tx1"/>
                </a:solidFill>
              </a:rPr>
              <a:t>Melt Mix to get a Mixed </a:t>
            </a:r>
            <a:r>
              <a:rPr lang="en-US" dirty="0">
                <a:solidFill>
                  <a:schemeClr val="tx1"/>
                </a:solidFill>
              </a:rPr>
              <a:t>P</a:t>
            </a:r>
            <a:r>
              <a:rPr lang="en-US" dirty="0" smtClean="0">
                <a:solidFill>
                  <a:schemeClr val="tx1"/>
                </a:solidFill>
              </a:rPr>
              <a:t>lastic </a:t>
            </a:r>
            <a:r>
              <a:rPr lang="en-US" dirty="0">
                <a:solidFill>
                  <a:schemeClr val="tx1"/>
                </a:solidFill>
              </a:rPr>
              <a:t>M</a:t>
            </a:r>
            <a:r>
              <a:rPr lang="en-US" dirty="0" smtClean="0">
                <a:solidFill>
                  <a:schemeClr val="tx1"/>
                </a:solidFill>
              </a:rPr>
              <a:t>ass </a:t>
            </a:r>
          </a:p>
          <a:p>
            <a:pPr marL="357187" indent="-342900">
              <a:buFont typeface="Arial" panose="020B0604020202020204" pitchFamily="34" charset="0"/>
              <a:buChar char="•"/>
            </a:pPr>
            <a:r>
              <a:rPr lang="en-US" dirty="0" smtClean="0">
                <a:solidFill>
                  <a:schemeClr val="tx1"/>
                </a:solidFill>
              </a:rPr>
              <a:t>Cool Down on Chill Rollers</a:t>
            </a:r>
          </a:p>
          <a:p>
            <a:pPr marL="357187" indent="-342900">
              <a:buFont typeface="Arial" panose="020B0604020202020204" pitchFamily="34" charset="0"/>
              <a:buChar char="•"/>
            </a:pPr>
            <a:r>
              <a:rPr lang="en-US" dirty="0" smtClean="0">
                <a:solidFill>
                  <a:schemeClr val="tx1"/>
                </a:solidFill>
              </a:rPr>
              <a:t>“Kibbles and Bit’s” – Flake</a:t>
            </a:r>
          </a:p>
          <a:p>
            <a:pPr marL="357187" indent="-342900">
              <a:buFont typeface="Arial" panose="020B0604020202020204" pitchFamily="34" charset="0"/>
              <a:buChar char="•"/>
            </a:pPr>
            <a:r>
              <a:rPr lang="en-US" dirty="0" smtClean="0">
                <a:solidFill>
                  <a:schemeClr val="tx1"/>
                </a:solidFill>
              </a:rPr>
              <a:t>Grinding and Air Classification – Particle Size Control</a:t>
            </a:r>
          </a:p>
          <a:p>
            <a:pPr marL="357187" indent="-342900">
              <a:buFont typeface="Arial" panose="020B0604020202020204" pitchFamily="34" charset="0"/>
              <a:buChar char="•"/>
            </a:pPr>
            <a:endParaRPr lang="en-US" dirty="0">
              <a:solidFill>
                <a:schemeClr val="tx1"/>
              </a:solidFill>
            </a:endParaRPr>
          </a:p>
          <a:p>
            <a:pPr marL="357187" indent="-342900">
              <a:buFont typeface="Arial" panose="020B0604020202020204" pitchFamily="34" charset="0"/>
              <a:buChar char="•"/>
            </a:pPr>
            <a:r>
              <a:rPr lang="en-US" dirty="0" smtClean="0">
                <a:solidFill>
                  <a:schemeClr val="tx1"/>
                </a:solidFill>
              </a:rPr>
              <a:t>Powder is applied and “stoved” or “cured” to allow 3 dimensional cross-linking – Glass Transition Point</a:t>
            </a:r>
          </a:p>
          <a:p>
            <a:pPr marL="963613" lvl="1" indent="-342900">
              <a:buFont typeface="Arial" panose="020B0604020202020204" pitchFamily="34" charset="0"/>
              <a:buChar char="•"/>
            </a:pPr>
            <a:r>
              <a:rPr lang="en-US" dirty="0" smtClean="0">
                <a:solidFill>
                  <a:schemeClr val="tx1"/>
                </a:solidFill>
              </a:rPr>
              <a:t>PMT (Part Metal Temperature) – Time at Temperature</a:t>
            </a:r>
          </a:p>
          <a:p>
            <a:pPr marL="963613" lvl="1" indent="-342900">
              <a:buFont typeface="Arial" panose="020B0604020202020204" pitchFamily="34" charset="0"/>
              <a:buChar char="•"/>
            </a:pPr>
            <a:r>
              <a:rPr lang="en-US" dirty="0" smtClean="0">
                <a:solidFill>
                  <a:schemeClr val="tx1"/>
                </a:solidFill>
              </a:rPr>
              <a:t>Hot Flocking – Alternate Cure Method</a:t>
            </a:r>
            <a:endParaRPr lang="en-US" dirty="0">
              <a:solidFill>
                <a:schemeClr val="tx1"/>
              </a:solidFill>
            </a:endParaRPr>
          </a:p>
        </p:txBody>
      </p:sp>
      <p:pic>
        <p:nvPicPr>
          <p:cNvPr id="4" name="Picture 3" descr="extruder1"/>
          <p:cNvPicPr>
            <a:picLocks noChangeAspect="1" noChangeArrowheads="1"/>
          </p:cNvPicPr>
          <p:nvPr/>
        </p:nvPicPr>
        <p:blipFill>
          <a:blip r:embed="rId2" cstate="print"/>
          <a:srcRect/>
          <a:stretch>
            <a:fillRect/>
          </a:stretch>
        </p:blipFill>
        <p:spPr bwMode="auto">
          <a:xfrm>
            <a:off x="5436096" y="1579348"/>
            <a:ext cx="2808312" cy="1872208"/>
          </a:xfrm>
          <a:prstGeom prst="rect">
            <a:avLst/>
          </a:prstGeom>
          <a:noFill/>
          <a:ln w="38100">
            <a:noFill/>
            <a:miter lim="800000"/>
            <a:headEnd/>
            <a:tailEnd/>
          </a:ln>
        </p:spPr>
      </p:pic>
    </p:spTree>
    <p:extLst>
      <p:ext uri="{BB962C8B-B14F-4D97-AF65-F5344CB8AC3E}">
        <p14:creationId xmlns:p14="http://schemas.microsoft.com/office/powerpoint/2010/main" val="12315725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1"/>
                </a:solidFill>
              </a:rPr>
              <a:t>In the Beginning-Fluidized Bed Process</a:t>
            </a:r>
            <a:endParaRPr lang="en-US" b="1" dirty="0">
              <a:solidFill>
                <a:schemeClr val="tx1"/>
              </a:solidFill>
            </a:endParaRPr>
          </a:p>
        </p:txBody>
      </p:sp>
      <p:sp>
        <p:nvSpPr>
          <p:cNvPr id="6" name="Title 1"/>
          <p:cNvSpPr txBox="1">
            <a:spLocks/>
          </p:cNvSpPr>
          <p:nvPr/>
        </p:nvSpPr>
        <p:spPr>
          <a:xfrm>
            <a:off x="457199" y="1412776"/>
            <a:ext cx="8213363" cy="1853764"/>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b="0" kern="1200">
                <a:solidFill>
                  <a:schemeClr val="bg1">
                    <a:lumMod val="65000"/>
                  </a:schemeClr>
                </a:solidFill>
                <a:latin typeface="Arial" panose="020B0604020202020204" pitchFamily="34" charset="0"/>
                <a:ea typeface="+mj-ea"/>
                <a:cs typeface="Arial" panose="020B0604020202020204" pitchFamily="34" charset="0"/>
              </a:defRPr>
            </a:lvl1pPr>
          </a:lstStyle>
          <a:p>
            <a:r>
              <a:rPr lang="en-US" sz="2400" dirty="0" smtClean="0">
                <a:solidFill>
                  <a:srgbClr val="000000"/>
                </a:solidFill>
              </a:rPr>
              <a:t>Late 1940s-Flame Spraying of Thermoplastic Powder</a:t>
            </a:r>
          </a:p>
          <a:p>
            <a:pPr marL="342900" indent="-342900">
              <a:buFont typeface="Arial" panose="020B0604020202020204" pitchFamily="34" charset="0"/>
              <a:buChar char="•"/>
            </a:pPr>
            <a:r>
              <a:rPr lang="en-US" sz="2400" dirty="0" smtClean="0">
                <a:solidFill>
                  <a:srgbClr val="000000"/>
                </a:solidFill>
              </a:rPr>
              <a:t>1953-Dr. Erwin Gemmer develops Fluidized Bed and applies for a patent</a:t>
            </a:r>
          </a:p>
          <a:p>
            <a:pPr marL="342900" indent="-342900">
              <a:buFont typeface="Arial" panose="020B0604020202020204" pitchFamily="34" charset="0"/>
              <a:buChar char="•"/>
            </a:pPr>
            <a:r>
              <a:rPr lang="en-US" sz="2400" dirty="0" smtClean="0">
                <a:solidFill>
                  <a:srgbClr val="000000"/>
                </a:solidFill>
              </a:rPr>
              <a:t>1955-Patent is Issued and Introduced to the U.S. Market</a:t>
            </a:r>
          </a:p>
        </p:txBody>
      </p:sp>
      <p:sp>
        <p:nvSpPr>
          <p:cNvPr id="7" name="Title 1"/>
          <p:cNvSpPr txBox="1">
            <a:spLocks/>
          </p:cNvSpPr>
          <p:nvPr/>
        </p:nvSpPr>
        <p:spPr>
          <a:xfrm>
            <a:off x="457200" y="3673893"/>
            <a:ext cx="8229600" cy="634082"/>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b="0" kern="1200">
                <a:solidFill>
                  <a:schemeClr val="bg1">
                    <a:lumMod val="65000"/>
                  </a:schemeClr>
                </a:solidFill>
                <a:latin typeface="Arial" panose="020B0604020202020204" pitchFamily="34" charset="0"/>
                <a:ea typeface="+mj-ea"/>
                <a:cs typeface="Arial" panose="020B0604020202020204" pitchFamily="34" charset="0"/>
              </a:defRPr>
            </a:lvl1pPr>
          </a:lstStyle>
          <a:p>
            <a:endParaRPr lang="en-US" sz="2400" dirty="0">
              <a:solidFill>
                <a:schemeClr val="tx1"/>
              </a:solidFill>
            </a:endParaRPr>
          </a:p>
        </p:txBody>
      </p:sp>
      <p:sp>
        <p:nvSpPr>
          <p:cNvPr id="3" name="TextBox 2"/>
          <p:cNvSpPr txBox="1"/>
          <p:nvPr/>
        </p:nvSpPr>
        <p:spPr>
          <a:xfrm>
            <a:off x="827584" y="4581128"/>
            <a:ext cx="7200800" cy="1200329"/>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rgbClr val="000000"/>
                </a:solidFill>
              </a:rPr>
              <a:t>Between 1958 and 1965 – mostly functional 15-50 mils</a:t>
            </a:r>
          </a:p>
          <a:p>
            <a:pPr marL="742950" lvl="1" indent="-285750">
              <a:buFont typeface="Arial" panose="020B0604020202020204" pitchFamily="34" charset="0"/>
              <a:buChar char="•"/>
            </a:pPr>
            <a:r>
              <a:rPr lang="en-US" dirty="0" smtClean="0">
                <a:solidFill>
                  <a:srgbClr val="000000"/>
                </a:solidFill>
              </a:rPr>
              <a:t>Nylon 11, Polyethylene, Plasticized PVC, Polyester and Chlorinated </a:t>
            </a:r>
            <a:r>
              <a:rPr lang="en-US" dirty="0">
                <a:solidFill>
                  <a:srgbClr val="000000"/>
                </a:solidFill>
              </a:rPr>
              <a:t>P</a:t>
            </a:r>
            <a:r>
              <a:rPr lang="en-US" dirty="0" smtClean="0">
                <a:solidFill>
                  <a:srgbClr val="000000"/>
                </a:solidFill>
              </a:rPr>
              <a:t>olyether, Functional </a:t>
            </a:r>
            <a:r>
              <a:rPr lang="en-US" dirty="0">
                <a:solidFill>
                  <a:srgbClr val="000000"/>
                </a:solidFill>
              </a:rPr>
              <a:t>E</a:t>
            </a:r>
            <a:r>
              <a:rPr lang="en-US" dirty="0" smtClean="0">
                <a:solidFill>
                  <a:srgbClr val="000000"/>
                </a:solidFill>
              </a:rPr>
              <a:t>poxy Resin developed by Bosch®</a:t>
            </a:r>
            <a:endParaRPr lang="en-US" dirty="0">
              <a:solidFill>
                <a:srgbClr val="000000"/>
              </a:solidFill>
            </a:endParaRPr>
          </a:p>
        </p:txBody>
      </p:sp>
      <p:pic>
        <p:nvPicPr>
          <p:cNvPr id="4" name="Picture 3"/>
          <p:cNvPicPr>
            <a:picLocks noChangeAspect="1"/>
          </p:cNvPicPr>
          <p:nvPr/>
        </p:nvPicPr>
        <p:blipFill>
          <a:blip r:embed="rId2"/>
          <a:stretch>
            <a:fillRect/>
          </a:stretch>
        </p:blipFill>
        <p:spPr>
          <a:xfrm>
            <a:off x="2267744" y="3068960"/>
            <a:ext cx="4248472" cy="1512168"/>
          </a:xfrm>
          <a:prstGeom prst="rect">
            <a:avLst/>
          </a:prstGeom>
        </p:spPr>
      </p:pic>
    </p:spTree>
    <p:extLst>
      <p:ext uri="{BB962C8B-B14F-4D97-AF65-F5344CB8AC3E}">
        <p14:creationId xmlns:p14="http://schemas.microsoft.com/office/powerpoint/2010/main" val="7141731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10146"/>
          </a:xfrm>
        </p:spPr>
        <p:txBody>
          <a:bodyPr/>
          <a:lstStyle/>
          <a:p>
            <a:r>
              <a:rPr lang="en-US" b="1" dirty="0" smtClean="0">
                <a:solidFill>
                  <a:schemeClr val="tx1"/>
                </a:solidFill>
              </a:rPr>
              <a:t>Movers and Shakers-Electrostatic Processing</a:t>
            </a:r>
            <a:endParaRPr lang="en-US" b="1" dirty="0">
              <a:solidFill>
                <a:schemeClr val="tx1"/>
              </a:solidFill>
            </a:endParaRPr>
          </a:p>
        </p:txBody>
      </p:sp>
      <p:sp>
        <p:nvSpPr>
          <p:cNvPr id="3" name="Content Placeholder 2"/>
          <p:cNvSpPr>
            <a:spLocks noGrp="1"/>
          </p:cNvSpPr>
          <p:nvPr>
            <p:ph idx="1"/>
          </p:nvPr>
        </p:nvSpPr>
        <p:spPr>
          <a:xfrm>
            <a:off x="457200" y="1124744"/>
            <a:ext cx="8229600" cy="5001419"/>
          </a:xfrm>
        </p:spPr>
        <p:txBody>
          <a:bodyPr>
            <a:normAutofit fontScale="92500" lnSpcReduction="10000"/>
          </a:bodyPr>
          <a:lstStyle/>
          <a:p>
            <a:r>
              <a:rPr lang="en-US" dirty="0" smtClean="0"/>
              <a:t> </a:t>
            </a:r>
          </a:p>
          <a:p>
            <a:pPr marL="357187" indent="-342900">
              <a:buFont typeface="Arial" panose="020B0604020202020204" pitchFamily="34" charset="0"/>
              <a:buChar char="•"/>
            </a:pPr>
            <a:r>
              <a:rPr lang="en-US" sz="2400" b="0" dirty="0" smtClean="0">
                <a:solidFill>
                  <a:schemeClr val="tx1"/>
                </a:solidFill>
              </a:rPr>
              <a:t>1962-1964 Fluidized Beds fall out of use replaced by Electrostatic Spray Guns by Sames®</a:t>
            </a:r>
          </a:p>
          <a:p>
            <a:endParaRPr lang="en-US" sz="2400" b="0" dirty="0">
              <a:solidFill>
                <a:schemeClr val="tx1"/>
              </a:solidFill>
            </a:endParaRPr>
          </a:p>
          <a:p>
            <a:pPr marL="357187" indent="-342900">
              <a:buFont typeface="Arial" panose="020B0604020202020204" pitchFamily="34" charset="0"/>
              <a:buChar char="•"/>
            </a:pPr>
            <a:r>
              <a:rPr lang="en-US" sz="2400" b="0" dirty="0" smtClean="0">
                <a:solidFill>
                  <a:schemeClr val="tx1"/>
                </a:solidFill>
              </a:rPr>
              <a:t>1966-1973 Thermosets Developed</a:t>
            </a:r>
          </a:p>
          <a:p>
            <a:pPr marL="963613" lvl="1" indent="-342900">
              <a:buFont typeface="Arial" panose="020B0604020202020204" pitchFamily="34" charset="0"/>
              <a:buChar char="•"/>
            </a:pPr>
            <a:r>
              <a:rPr lang="en-US" sz="2000" b="0" dirty="0" smtClean="0">
                <a:solidFill>
                  <a:schemeClr val="tx1"/>
                </a:solidFill>
              </a:rPr>
              <a:t>Epoxy, Epoxy-Polyester Hybrid, Polyurethane, Polyester</a:t>
            </a:r>
          </a:p>
          <a:p>
            <a:endParaRPr lang="en-US" sz="2400" b="0" dirty="0">
              <a:solidFill>
                <a:schemeClr val="tx1"/>
              </a:solidFill>
            </a:endParaRPr>
          </a:p>
          <a:p>
            <a:pPr marL="357187" indent="-342900">
              <a:buFont typeface="Arial" panose="020B0604020202020204" pitchFamily="34" charset="0"/>
              <a:buChar char="•"/>
            </a:pPr>
            <a:r>
              <a:rPr lang="en-US" sz="2400" b="0" dirty="0" smtClean="0">
                <a:solidFill>
                  <a:schemeClr val="tx1"/>
                </a:solidFill>
              </a:rPr>
              <a:t>1980-Unprecedented Growth</a:t>
            </a:r>
          </a:p>
          <a:p>
            <a:pPr marL="357187" indent="-342900">
              <a:buFont typeface="Arial" panose="020B0604020202020204" pitchFamily="34" charset="0"/>
              <a:buChar char="•"/>
            </a:pPr>
            <a:r>
              <a:rPr lang="en-US" sz="2400" b="0" dirty="0" smtClean="0">
                <a:solidFill>
                  <a:schemeClr val="tx1"/>
                </a:solidFill>
              </a:rPr>
              <a:t>Constant Innovation, Available Commodities, Improved Formulation, advances in Application Technology</a:t>
            </a:r>
          </a:p>
          <a:p>
            <a:endParaRPr lang="en-US" sz="2400" b="0" dirty="0" smtClean="0">
              <a:solidFill>
                <a:schemeClr val="tx1"/>
              </a:solidFill>
            </a:endParaRPr>
          </a:p>
          <a:p>
            <a:pPr marL="357187" indent="-342900">
              <a:buFont typeface="Arial" panose="020B0604020202020204" pitchFamily="34" charset="0"/>
              <a:buChar char="•"/>
            </a:pPr>
            <a:endParaRPr lang="en-US" sz="2400" b="0" dirty="0" smtClean="0">
              <a:solidFill>
                <a:schemeClr val="tx1"/>
              </a:solidFill>
            </a:endParaRPr>
          </a:p>
          <a:p>
            <a:endParaRPr lang="en-US" sz="2400" dirty="0">
              <a:solidFill>
                <a:schemeClr val="tx1"/>
              </a:solidFill>
            </a:endParaRPr>
          </a:p>
          <a:p>
            <a:r>
              <a:rPr lang="en-US" dirty="0" smtClean="0"/>
              <a:t>			</a:t>
            </a:r>
            <a:endParaRPr lang="en-US" dirty="0"/>
          </a:p>
        </p:txBody>
      </p:sp>
      <p:pic>
        <p:nvPicPr>
          <p:cNvPr id="4" name="Picture 3"/>
          <p:cNvPicPr>
            <a:picLocks noChangeAspect="1"/>
          </p:cNvPicPr>
          <p:nvPr/>
        </p:nvPicPr>
        <p:blipFill>
          <a:blip r:embed="rId2"/>
          <a:stretch>
            <a:fillRect/>
          </a:stretch>
        </p:blipFill>
        <p:spPr>
          <a:xfrm>
            <a:off x="1331640" y="4581129"/>
            <a:ext cx="5832648" cy="2016224"/>
          </a:xfrm>
          <a:prstGeom prst="rect">
            <a:avLst/>
          </a:prstGeom>
        </p:spPr>
      </p:pic>
    </p:spTree>
    <p:extLst>
      <p:ext uri="{BB962C8B-B14F-4D97-AF65-F5344CB8AC3E}">
        <p14:creationId xmlns:p14="http://schemas.microsoft.com/office/powerpoint/2010/main" val="4146805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1"/>
                </a:solidFill>
              </a:rPr>
              <a:t>Specifications Drive the Marketplace</a:t>
            </a:r>
            <a:endParaRPr lang="en-US" b="1" dirty="0">
              <a:solidFill>
                <a:schemeClr val="tx1"/>
              </a:solidFill>
            </a:endParaRPr>
          </a:p>
        </p:txBody>
      </p:sp>
      <p:sp>
        <p:nvSpPr>
          <p:cNvPr id="3" name="Content Placeholder 2"/>
          <p:cNvSpPr>
            <a:spLocks noGrp="1"/>
          </p:cNvSpPr>
          <p:nvPr>
            <p:ph idx="1"/>
          </p:nvPr>
        </p:nvSpPr>
        <p:spPr>
          <a:xfrm>
            <a:off x="457200" y="908720"/>
            <a:ext cx="8525588" cy="5760640"/>
          </a:xfrm>
        </p:spPr>
        <p:txBody>
          <a:bodyPr/>
          <a:lstStyle/>
          <a:p>
            <a:pPr marL="357187" indent="-342900">
              <a:buFont typeface="Arial" panose="020B0604020202020204" pitchFamily="34" charset="0"/>
              <a:buChar char="•"/>
            </a:pPr>
            <a:r>
              <a:rPr lang="en-US" dirty="0" smtClean="0">
                <a:solidFill>
                  <a:schemeClr val="tx1"/>
                </a:solidFill>
              </a:rPr>
              <a:t>AWWA – American Water Works Association</a:t>
            </a:r>
          </a:p>
          <a:p>
            <a:pPr marL="357187" indent="-342900">
              <a:buFont typeface="Arial" panose="020B0604020202020204" pitchFamily="34" charset="0"/>
              <a:buChar char="•"/>
            </a:pPr>
            <a:r>
              <a:rPr lang="en-US" dirty="0" smtClean="0">
                <a:solidFill>
                  <a:schemeClr val="tx1"/>
                </a:solidFill>
              </a:rPr>
              <a:t>AAMA – American Aluminum Manufacturers Association</a:t>
            </a:r>
          </a:p>
          <a:p>
            <a:pPr marL="357187" indent="-342900">
              <a:buFont typeface="Arial" panose="020B0604020202020204" pitchFamily="34" charset="0"/>
              <a:buChar char="•"/>
            </a:pPr>
            <a:r>
              <a:rPr lang="en-US" dirty="0" smtClean="0">
                <a:solidFill>
                  <a:schemeClr val="tx1"/>
                </a:solidFill>
              </a:rPr>
              <a:t>UL – Underwriters Laboratory</a:t>
            </a:r>
          </a:p>
          <a:p>
            <a:pPr marL="357187" indent="-342900">
              <a:buFont typeface="Arial" panose="020B0604020202020204" pitchFamily="34" charset="0"/>
              <a:buChar char="•"/>
            </a:pPr>
            <a:r>
              <a:rPr lang="en-US" dirty="0" smtClean="0">
                <a:solidFill>
                  <a:schemeClr val="tx1"/>
                </a:solidFill>
              </a:rPr>
              <a:t>NSF – National Safety Federation</a:t>
            </a:r>
          </a:p>
          <a:p>
            <a:pPr marL="357187" indent="-342900">
              <a:buFont typeface="Arial" panose="020B0604020202020204" pitchFamily="34" charset="0"/>
              <a:buChar char="•"/>
            </a:pPr>
            <a:r>
              <a:rPr lang="en-US" dirty="0" smtClean="0">
                <a:solidFill>
                  <a:schemeClr val="tx1"/>
                </a:solidFill>
              </a:rPr>
              <a:t>FDA – Food and Drug Administration</a:t>
            </a:r>
          </a:p>
          <a:p>
            <a:pPr marL="357187" indent="-342900">
              <a:buFont typeface="Arial" panose="020B0604020202020204" pitchFamily="34" charset="0"/>
              <a:buChar char="•"/>
            </a:pPr>
            <a:r>
              <a:rPr lang="en-US" dirty="0" smtClean="0">
                <a:solidFill>
                  <a:schemeClr val="tx1"/>
                </a:solidFill>
              </a:rPr>
              <a:t>BIFMA – Business and Institutional Furniture Manufacturers Association</a:t>
            </a:r>
          </a:p>
          <a:p>
            <a:pPr marL="357187" indent="-342900">
              <a:buFont typeface="Arial" panose="020B0604020202020204" pitchFamily="34" charset="0"/>
              <a:buChar char="•"/>
            </a:pPr>
            <a:r>
              <a:rPr lang="en-US" dirty="0" smtClean="0">
                <a:solidFill>
                  <a:schemeClr val="tx1"/>
                </a:solidFill>
              </a:rPr>
              <a:t>KCMA – Kitchen Cabinets Manufacturers Association </a:t>
            </a:r>
          </a:p>
          <a:p>
            <a:pPr marL="357187" indent="-342900">
              <a:buFont typeface="Arial" panose="020B0604020202020204" pitchFamily="34" charset="0"/>
              <a:buChar char="•"/>
            </a:pPr>
            <a:r>
              <a:rPr lang="en-US" dirty="0" smtClean="0">
                <a:solidFill>
                  <a:schemeClr val="tx1"/>
                </a:solidFill>
              </a:rPr>
              <a:t>ITAR, CARC (Department of Defense)</a:t>
            </a:r>
          </a:p>
          <a:p>
            <a:pPr marL="357187" indent="-342900">
              <a:buFont typeface="Arial" panose="020B0604020202020204" pitchFamily="34" charset="0"/>
              <a:buChar char="•"/>
            </a:pPr>
            <a:r>
              <a:rPr lang="en-US" dirty="0" smtClean="0">
                <a:solidFill>
                  <a:schemeClr val="tx1"/>
                </a:solidFill>
              </a:rPr>
              <a:t>AND MANY MORE………………………………………</a:t>
            </a:r>
            <a:endParaRPr lang="en-US" dirty="0">
              <a:solidFill>
                <a:schemeClr val="tx1"/>
              </a:solidFill>
            </a:endParaRPr>
          </a:p>
        </p:txBody>
      </p:sp>
      <p:sp>
        <p:nvSpPr>
          <p:cNvPr id="5" name="TextBox 4"/>
          <p:cNvSpPr txBox="1"/>
          <p:nvPr/>
        </p:nvSpPr>
        <p:spPr>
          <a:xfrm>
            <a:off x="791580" y="5635967"/>
            <a:ext cx="7560840" cy="954107"/>
          </a:xfrm>
          <a:prstGeom prst="rect">
            <a:avLst/>
          </a:prstGeom>
          <a:noFill/>
        </p:spPr>
        <p:txBody>
          <a:bodyPr wrap="square" rtlCol="0">
            <a:spAutoFit/>
          </a:bodyPr>
          <a:lstStyle/>
          <a:p>
            <a:r>
              <a:rPr lang="en-US" sz="1400" b="1" dirty="0" smtClean="0"/>
              <a:t>Example:</a:t>
            </a:r>
            <a:endParaRPr lang="en-US" sz="1400" b="1" dirty="0"/>
          </a:p>
          <a:p>
            <a:r>
              <a:rPr lang="en-US" sz="1400" dirty="0" smtClean="0"/>
              <a:t>QUALIFICATION </a:t>
            </a:r>
            <a:r>
              <a:rPr lang="en-US" sz="1400" dirty="0"/>
              <a:t>OF TIGER DRYLAC’S “HAZE GRAY FED- </a:t>
            </a:r>
          </a:p>
          <a:p>
            <a:r>
              <a:rPr lang="en-US" sz="1400" dirty="0"/>
              <a:t>STD-595 #26270 (438/72006), TYPE III, CLASSES 2 AND 3 </a:t>
            </a:r>
          </a:p>
          <a:p>
            <a:r>
              <a:rPr lang="en-US" sz="1400" dirty="0"/>
              <a:t>UNDER MIL-PRF-24712B </a:t>
            </a:r>
          </a:p>
        </p:txBody>
      </p:sp>
      <p:pic>
        <p:nvPicPr>
          <p:cNvPr id="6" name="Picture 5"/>
          <p:cNvPicPr>
            <a:picLocks noChangeAspect="1"/>
          </p:cNvPicPr>
          <p:nvPr/>
        </p:nvPicPr>
        <p:blipFill>
          <a:blip r:embed="rId2"/>
          <a:stretch>
            <a:fillRect/>
          </a:stretch>
        </p:blipFill>
        <p:spPr>
          <a:xfrm>
            <a:off x="7254595" y="3955735"/>
            <a:ext cx="1728193" cy="1791070"/>
          </a:xfrm>
          <a:prstGeom prst="rect">
            <a:avLst/>
          </a:prstGeom>
        </p:spPr>
      </p:pic>
      <p:pic>
        <p:nvPicPr>
          <p:cNvPr id="4" name="Picture 3"/>
          <p:cNvPicPr>
            <a:picLocks noChangeAspect="1"/>
          </p:cNvPicPr>
          <p:nvPr/>
        </p:nvPicPr>
        <p:blipFill>
          <a:blip r:embed="rId3"/>
          <a:stretch>
            <a:fillRect/>
          </a:stretch>
        </p:blipFill>
        <p:spPr>
          <a:xfrm>
            <a:off x="791580" y="4581127"/>
            <a:ext cx="4680520" cy="1054839"/>
          </a:xfrm>
          <a:prstGeom prst="rect">
            <a:avLst/>
          </a:prstGeom>
        </p:spPr>
      </p:pic>
      <p:pic>
        <p:nvPicPr>
          <p:cNvPr id="7" name="Picture 6"/>
          <p:cNvPicPr>
            <a:picLocks noChangeAspect="1"/>
          </p:cNvPicPr>
          <p:nvPr/>
        </p:nvPicPr>
        <p:blipFill>
          <a:blip r:embed="rId4"/>
          <a:stretch>
            <a:fillRect/>
          </a:stretch>
        </p:blipFill>
        <p:spPr>
          <a:xfrm>
            <a:off x="5837841" y="4581127"/>
            <a:ext cx="1253842" cy="1846927"/>
          </a:xfrm>
          <a:prstGeom prst="rect">
            <a:avLst/>
          </a:prstGeom>
        </p:spPr>
      </p:pic>
    </p:spTree>
    <p:extLst>
      <p:ext uri="{BB962C8B-B14F-4D97-AF65-F5344CB8AC3E}">
        <p14:creationId xmlns:p14="http://schemas.microsoft.com/office/powerpoint/2010/main" val="3682283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1"/>
                </a:solidFill>
              </a:rPr>
              <a:t>Emerging and Growing Technologies</a:t>
            </a:r>
            <a:endParaRPr lang="en-US" b="1" dirty="0">
              <a:solidFill>
                <a:schemeClr val="tx1"/>
              </a:solidFill>
            </a:endParaRPr>
          </a:p>
        </p:txBody>
      </p:sp>
      <p:sp>
        <p:nvSpPr>
          <p:cNvPr id="6" name="Content Placeholder 5"/>
          <p:cNvSpPr>
            <a:spLocks noGrp="1"/>
          </p:cNvSpPr>
          <p:nvPr>
            <p:ph idx="1"/>
          </p:nvPr>
        </p:nvSpPr>
        <p:spPr>
          <a:xfrm>
            <a:off x="457200" y="1600200"/>
            <a:ext cx="8229600" cy="5001420"/>
          </a:xfrm>
        </p:spPr>
        <p:txBody>
          <a:bodyPr>
            <a:normAutofit lnSpcReduction="10000"/>
          </a:bodyPr>
          <a:lstStyle/>
          <a:p>
            <a:endParaRPr lang="en-US" dirty="0">
              <a:solidFill>
                <a:schemeClr val="tx1"/>
              </a:solidFill>
            </a:endParaRPr>
          </a:p>
          <a:p>
            <a:pPr marL="357187" indent="-342900">
              <a:buFont typeface="Arial" panose="020B0604020202020204" pitchFamily="34" charset="0"/>
              <a:buChar char="•"/>
            </a:pPr>
            <a:r>
              <a:rPr lang="en-US" dirty="0" smtClean="0">
                <a:solidFill>
                  <a:schemeClr val="tx1"/>
                </a:solidFill>
              </a:rPr>
              <a:t>Anti-Graffiti</a:t>
            </a:r>
          </a:p>
          <a:p>
            <a:pPr marL="357187" indent="-342900">
              <a:buFont typeface="Arial" panose="020B0604020202020204" pitchFamily="34" charset="0"/>
              <a:buChar char="•"/>
            </a:pPr>
            <a:r>
              <a:rPr lang="en-US" dirty="0" smtClean="0">
                <a:solidFill>
                  <a:schemeClr val="tx1"/>
                </a:solidFill>
              </a:rPr>
              <a:t>Anti-Microbial</a:t>
            </a:r>
          </a:p>
          <a:p>
            <a:pPr marL="357187" indent="-342900">
              <a:buFont typeface="Arial" panose="020B0604020202020204" pitchFamily="34" charset="0"/>
              <a:buChar char="•"/>
            </a:pPr>
            <a:r>
              <a:rPr lang="en-US" dirty="0" smtClean="0">
                <a:solidFill>
                  <a:schemeClr val="tx1"/>
                </a:solidFill>
              </a:rPr>
              <a:t>Anti-Stats</a:t>
            </a:r>
          </a:p>
          <a:p>
            <a:pPr marL="357187" indent="-342900">
              <a:buFont typeface="Arial" panose="020B0604020202020204" pitchFamily="34" charset="0"/>
              <a:buChar char="•"/>
            </a:pPr>
            <a:r>
              <a:rPr lang="en-US" dirty="0" smtClean="0">
                <a:solidFill>
                  <a:schemeClr val="tx1"/>
                </a:solidFill>
              </a:rPr>
              <a:t>Abrasion Resistance</a:t>
            </a:r>
          </a:p>
          <a:p>
            <a:pPr marL="357187" indent="-342900">
              <a:buFont typeface="Arial" panose="020B0604020202020204" pitchFamily="34" charset="0"/>
              <a:buChar char="•"/>
            </a:pPr>
            <a:r>
              <a:rPr lang="en-US" dirty="0" smtClean="0">
                <a:solidFill>
                  <a:schemeClr val="tx1"/>
                </a:solidFill>
              </a:rPr>
              <a:t>Engineered Wood Substrates (MDF)</a:t>
            </a:r>
          </a:p>
          <a:p>
            <a:pPr marL="357187" indent="-342900">
              <a:buFont typeface="Arial" panose="020B0604020202020204" pitchFamily="34" charset="0"/>
              <a:buChar char="•"/>
            </a:pPr>
            <a:r>
              <a:rPr lang="en-US" dirty="0" smtClean="0">
                <a:solidFill>
                  <a:schemeClr val="tx1"/>
                </a:solidFill>
              </a:rPr>
              <a:t>In Mold Coatings</a:t>
            </a:r>
          </a:p>
          <a:p>
            <a:pPr marL="357187" indent="-342900">
              <a:buFont typeface="Arial" panose="020B0604020202020204" pitchFamily="34" charset="0"/>
              <a:buChar char="•"/>
            </a:pPr>
            <a:r>
              <a:rPr lang="en-US" dirty="0" smtClean="0">
                <a:solidFill>
                  <a:schemeClr val="tx1"/>
                </a:solidFill>
              </a:rPr>
              <a:t>Post Formable Powders</a:t>
            </a:r>
          </a:p>
          <a:p>
            <a:pPr marL="357187" indent="-342900">
              <a:buFont typeface="Arial" panose="020B0604020202020204" pitchFamily="34" charset="0"/>
              <a:buChar char="•"/>
            </a:pPr>
            <a:r>
              <a:rPr lang="en-US" dirty="0" smtClean="0">
                <a:solidFill>
                  <a:schemeClr val="tx1"/>
                </a:solidFill>
              </a:rPr>
              <a:t>Anti-Skid</a:t>
            </a:r>
          </a:p>
          <a:p>
            <a:pPr marL="357187" indent="-342900">
              <a:buFont typeface="Arial" panose="020B0604020202020204" pitchFamily="34" charset="0"/>
              <a:buChar char="•"/>
            </a:pPr>
            <a:r>
              <a:rPr lang="en-US" dirty="0" smtClean="0">
                <a:solidFill>
                  <a:schemeClr val="tx1"/>
                </a:solidFill>
              </a:rPr>
              <a:t>High Heat</a:t>
            </a:r>
          </a:p>
          <a:p>
            <a:pPr marL="357187" indent="-342900">
              <a:buFont typeface="Arial" panose="020B0604020202020204" pitchFamily="34" charset="0"/>
              <a:buChar char="•"/>
            </a:pPr>
            <a:r>
              <a:rPr lang="en-US" dirty="0" smtClean="0">
                <a:solidFill>
                  <a:schemeClr val="tx1"/>
                </a:solidFill>
              </a:rPr>
              <a:t>Die Sublimation</a:t>
            </a:r>
          </a:p>
          <a:p>
            <a:pPr marL="357187" indent="-342900">
              <a:buFont typeface="Arial" panose="020B0604020202020204" pitchFamily="34" charset="0"/>
              <a:buChar char="•"/>
            </a:pPr>
            <a:r>
              <a:rPr lang="en-US" dirty="0" smtClean="0">
                <a:solidFill>
                  <a:schemeClr val="tx1"/>
                </a:solidFill>
              </a:rPr>
              <a:t>Glass and Plastics</a:t>
            </a:r>
          </a:p>
          <a:p>
            <a:pPr marL="357187" indent="-342900">
              <a:buFont typeface="Arial" panose="020B0604020202020204" pitchFamily="34" charset="0"/>
              <a:buChar char="•"/>
            </a:pPr>
            <a:endParaRPr lang="en-US" dirty="0" smtClean="0">
              <a:solidFill>
                <a:schemeClr val="tx1"/>
              </a:solidFill>
            </a:endParaRPr>
          </a:p>
          <a:p>
            <a:r>
              <a:rPr lang="en-US" dirty="0">
                <a:solidFill>
                  <a:schemeClr val="tx1"/>
                </a:solidFill>
              </a:rPr>
              <a:t>And More on the </a:t>
            </a:r>
            <a:r>
              <a:rPr lang="en-US" dirty="0" smtClean="0">
                <a:solidFill>
                  <a:schemeClr val="tx1"/>
                </a:solidFill>
              </a:rPr>
              <a:t>Way….</a:t>
            </a:r>
            <a:endParaRPr lang="en-US" dirty="0">
              <a:solidFill>
                <a:schemeClr val="tx1"/>
              </a:solidFill>
            </a:endParaRPr>
          </a:p>
          <a:p>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8024" y="3861048"/>
            <a:ext cx="1718776" cy="2232248"/>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68024" y="1114271"/>
            <a:ext cx="1718776" cy="252028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93628" y="3843415"/>
            <a:ext cx="2304256" cy="2232248"/>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55336" y="1147206"/>
            <a:ext cx="1944216" cy="1569368"/>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69692" y="1135217"/>
            <a:ext cx="1728192" cy="1581357"/>
          </a:xfrm>
          <a:prstGeom prst="rect">
            <a:avLst/>
          </a:prstGeom>
        </p:spPr>
      </p:pic>
    </p:spTree>
    <p:extLst>
      <p:ext uri="{BB962C8B-B14F-4D97-AF65-F5344CB8AC3E}">
        <p14:creationId xmlns:p14="http://schemas.microsoft.com/office/powerpoint/2010/main" val="2733675861"/>
      </p:ext>
    </p:extLst>
  </p:cSld>
  <p:clrMapOvr>
    <a:masterClrMapping/>
  </p:clrMapOvr>
  <p:timing>
    <p:tnLst>
      <p:par>
        <p:cTn id="1" dur="indefinite" restart="never" nodeType="tmRoot"/>
      </p:par>
    </p:tnLst>
  </p:timing>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DF351AACFF20141AC5FCF81DEF70C06" ma:contentTypeVersion="0" ma:contentTypeDescription="Create a new document." ma:contentTypeScope="" ma:versionID="b0baeea1f37cfb7b4a7500442379afe4">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FA48BAE-973D-45F5-9F25-16D848B0839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056927FD-1B2F-4213-9EF5-978C01EE803B}">
  <ds:schemaRefs>
    <ds:schemaRef ds:uri="http://schemas.microsoft.com/sharepoint/v3/contenttype/forms"/>
  </ds:schemaRefs>
</ds:datastoreItem>
</file>

<file path=customXml/itemProps3.xml><?xml version="1.0" encoding="utf-8"?>
<ds:datastoreItem xmlns:ds="http://schemas.openxmlformats.org/officeDocument/2006/customXml" ds:itemID="{63F5D133-0C86-4300-A09A-4D98A1D713D8}">
  <ds:schemaRefs>
    <ds:schemaRef ds:uri="http://purl.org/dc/elements/1.1/"/>
    <ds:schemaRef ds:uri="http://schemas.microsoft.com/office/2006/documentManagement/types"/>
    <ds:schemaRef ds:uri="http://purl.org/dc/dcmitype/"/>
    <ds:schemaRef ds:uri="http://schemas.microsoft.com/office/infopath/2007/PartnerControls"/>
    <ds:schemaRef ds:uri="http://www.w3.org/XML/1998/namespace"/>
    <ds:schemaRef ds:uri="http://schemas.microsoft.com/office/2006/metadata/properties"/>
    <ds:schemaRef ds:uri="http://schemas.openxmlformats.org/package/2006/metadata/core-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1069</TotalTime>
  <Words>1147</Words>
  <Application>Microsoft Office PowerPoint</Application>
  <PresentationFormat>On-screen Show (4:3)</PresentationFormat>
  <Paragraphs>178</Paragraphs>
  <Slides>22</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Wingdings</vt:lpstr>
      <vt:lpstr>Wingdings 3</vt:lpstr>
      <vt:lpstr>Larissa</vt:lpstr>
      <vt:lpstr>“Funky Finishes”  Sercy Spears TIGER Drylac, U.S.A., Inc. </vt:lpstr>
      <vt:lpstr>Who is TIGER Drylac?</vt:lpstr>
      <vt:lpstr>TIGER World Headquarters – Wels, Austria</vt:lpstr>
      <vt:lpstr>What are Powder Coatings?</vt:lpstr>
      <vt:lpstr>How are Powder Coatings Made and Used?</vt:lpstr>
      <vt:lpstr>In the Beginning-Fluidized Bed Process</vt:lpstr>
      <vt:lpstr>Movers and Shakers-Electrostatic Processing</vt:lpstr>
      <vt:lpstr>Specifications Drive the Marketplace</vt:lpstr>
      <vt:lpstr>Emerging and Growing Technologies</vt:lpstr>
      <vt:lpstr>Black and White World</vt:lpstr>
      <vt:lpstr> Discovering the Niche Marketplace </vt:lpstr>
      <vt:lpstr>First Articles, VPC (Visual Process Control)</vt:lpstr>
      <vt:lpstr>Success or Failure-Don’t Guess  Always Consult the Data Sheet!!!</vt:lpstr>
      <vt:lpstr>Dormant Powders</vt:lpstr>
      <vt:lpstr>Candies and Translucents</vt:lpstr>
      <vt:lpstr>Sparkles, 1 and 2 Coat Processes</vt:lpstr>
      <vt:lpstr>Fades-Time to Play</vt:lpstr>
      <vt:lpstr>Test, Test, Test then Test Again</vt:lpstr>
      <vt:lpstr>Maintain the Equipment and Verify Data</vt:lpstr>
      <vt:lpstr>What Not to Do-And What to Watch For</vt:lpstr>
      <vt:lpstr>Q &amp; A</vt:lpstr>
      <vt:lpstr>Mandatory guidelines for  YOUR presentation | task-flow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Langmeier Veronika</dc:creator>
  <cp:lastModifiedBy>Spears Sercy</cp:lastModifiedBy>
  <cp:revision>121</cp:revision>
  <cp:lastPrinted>2013-08-08T11:24:54Z</cp:lastPrinted>
  <dcterms:created xsi:type="dcterms:W3CDTF">2013-08-08T08:38:32Z</dcterms:created>
  <dcterms:modified xsi:type="dcterms:W3CDTF">2019-11-14T06:45:23Z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0x010100FDF351AACFF20141AC5FCF81DEF70C06</vt:lpwstr>
  </property>
</Properties>
</file>