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9" r:id="rId4"/>
    <p:sldMasterId id="2147483722" r:id="rId5"/>
  </p:sldMasterIdLst>
  <p:notesMasterIdLst>
    <p:notesMasterId r:id="rId33"/>
  </p:notesMasterIdLst>
  <p:handoutMasterIdLst>
    <p:handoutMasterId r:id="rId34"/>
  </p:handoutMasterIdLst>
  <p:sldIdLst>
    <p:sldId id="267" r:id="rId6"/>
    <p:sldId id="256" r:id="rId7"/>
    <p:sldId id="459" r:id="rId8"/>
    <p:sldId id="460" r:id="rId9"/>
    <p:sldId id="438" r:id="rId10"/>
    <p:sldId id="439" r:id="rId11"/>
    <p:sldId id="437" r:id="rId12"/>
    <p:sldId id="461" r:id="rId13"/>
    <p:sldId id="323" r:id="rId14"/>
    <p:sldId id="464" r:id="rId15"/>
    <p:sldId id="467" r:id="rId16"/>
    <p:sldId id="281" r:id="rId17"/>
    <p:sldId id="282" r:id="rId18"/>
    <p:sldId id="334" r:id="rId19"/>
    <p:sldId id="287" r:id="rId20"/>
    <p:sldId id="288" r:id="rId21"/>
    <p:sldId id="292" r:id="rId22"/>
    <p:sldId id="291" r:id="rId23"/>
    <p:sldId id="293" r:id="rId24"/>
    <p:sldId id="329" r:id="rId25"/>
    <p:sldId id="330" r:id="rId26"/>
    <p:sldId id="331" r:id="rId27"/>
    <p:sldId id="332" r:id="rId28"/>
    <p:sldId id="311" r:id="rId29"/>
    <p:sldId id="313" r:id="rId30"/>
    <p:sldId id="314" r:id="rId31"/>
    <p:sldId id="31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FFFF"/>
    <a:srgbClr val="99FFCC"/>
    <a:srgbClr val="FFCCCC"/>
    <a:srgbClr val="FF0000"/>
    <a:srgbClr val="EAEAEA"/>
    <a:srgbClr val="CCECFF"/>
    <a:srgbClr val="FF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53" d="100"/>
          <a:sy n="53" d="100"/>
        </p:scale>
        <p:origin x="159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636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7EA8FF6-CA71-45BD-92C4-AA0F429FD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8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0200" y="457200"/>
            <a:ext cx="36576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00400"/>
            <a:ext cx="502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C411FC3-5B8A-4C7F-A82F-06AFCC99A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23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just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just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just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just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864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637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441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966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105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26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15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043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836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242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39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070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502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78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622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257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6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801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31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60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65BB47-DAF3-41FD-AEE1-158DFA14F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 2007 American Electroplaters &amp; Surface Finishers Society Foundation/NASF, Inc. R11-06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536C4F-EB5C-41A9-A6D9-627DEB179A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D589F-566F-4D1D-AB73-2B4CC38B1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1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908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32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15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63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E6F5-356F-4D55-ADAD-6AC34A43A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6D81B-8465-4CD8-8F99-088461639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700A7-70FD-4701-9701-1BD5BA8FB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035050" y="1520825"/>
            <a:ext cx="10179050" cy="5337175"/>
            <a:chOff x="-652" y="958"/>
            <a:chExt cx="6412" cy="3362"/>
          </a:xfrm>
        </p:grpSpPr>
        <p:sp>
          <p:nvSpPr>
            <p:cNvPr id="5" name="Freeform 2"/>
            <p:cNvSpPr>
              <a:spLocks/>
            </p:cNvSpPr>
            <p:nvPr/>
          </p:nvSpPr>
          <p:spPr bwMode="invGray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8000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3"/>
            <p:cNvSpPr>
              <a:spLocks/>
            </p:cNvSpPr>
            <p:nvPr/>
          </p:nvSpPr>
          <p:spPr bwMode="ltGray">
            <a:xfrm>
              <a:off x="-652" y="958"/>
              <a:ext cx="4237" cy="3362"/>
            </a:xfrm>
            <a:custGeom>
              <a:avLst/>
              <a:gdLst>
                <a:gd name="G0" fmla="+- 0 0 0"/>
                <a:gd name="G1" fmla="+- 21360 0 0"/>
                <a:gd name="G2" fmla="+- 21600 0 0"/>
                <a:gd name="T0" fmla="*/ 3211 w 21600"/>
                <a:gd name="T1" fmla="*/ 0 h 21360"/>
                <a:gd name="T2" fmla="*/ 21600 w 21600"/>
                <a:gd name="T3" fmla="*/ 21360 h 21360"/>
                <a:gd name="T4" fmla="*/ 0 w 21600"/>
                <a:gd name="T5" fmla="*/ 21360 h 2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360" fill="none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</a:path>
                <a:path w="21600" h="21360" stroke="0" extrusionOk="0">
                  <a:moveTo>
                    <a:pt x="3210" y="0"/>
                  </a:moveTo>
                  <a:cubicBezTo>
                    <a:pt x="13781" y="1589"/>
                    <a:pt x="21600" y="10670"/>
                    <a:pt x="21600" y="21360"/>
                  </a:cubicBezTo>
                  <a:lnTo>
                    <a:pt x="0" y="2136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4570D0-E97D-4C85-90A3-99B38803C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CA0F7-3FC7-4984-98CB-74B1CD2CB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61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5279F3-B1DE-42ED-8422-A196ADED7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62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39FB9C-EB6E-44F2-95A7-FF628C04B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41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3CD67A-F206-4A4A-8140-DBFF5BA93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4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87E588-9E24-4C45-9532-02D462A84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5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8E51BE-6132-4E32-B401-9C6CFBE05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99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50C18A-0569-488A-95F2-73A2A96F4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9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C4E5-4FF5-4F03-9ECD-C190B1030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13C73-7FD4-4506-8A68-165AC789C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54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B4AB65-D23B-4DD6-A7BD-74FBBE77A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2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4A52B-191D-40D3-A556-FB3C15BD8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66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effectLst/>
        </p:spPr>
        <p:txBody>
          <a:bodyPr/>
          <a:lstStyle>
            <a:lvl1pPr>
              <a:defRPr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2582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b="1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  <a:latin typeface="Arial" charset="0"/>
            </a:endParaRP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endParaRPr lang="en-US">
              <a:solidFill>
                <a:srgbClr val="CCCCFF"/>
              </a:solidFill>
              <a:latin typeface="Arial" charset="0"/>
            </a:endParaRPr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43D724-FB66-4AF0-B2F3-DFA7EF5094A0}" type="slidenum">
              <a:rPr lang="en-US">
                <a:solidFill>
                  <a:srgbClr val="CCCC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CCCC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32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7144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333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56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8705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1803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0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E0E4E-F941-47EB-842E-9F23A44BE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768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699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88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888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5720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8518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533400"/>
            <a:ext cx="6399213" cy="24384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150813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341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C89A-9F0F-4762-86C7-054E399A1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98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DB83-2F91-47FF-9F42-82B173423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95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D78A-F85A-4327-A131-695E87506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5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A66CA-04DF-41F6-8837-CC8FBC41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66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5288C-4468-4072-8BE8-48101B973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8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9D3A5-C7F6-4338-AE65-73AF3B318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8329E-8946-48D7-9626-354465BD2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05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13F7-1B10-4205-BF54-8AF6E5E55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74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8CF97-F62E-4726-8919-2C03ACB37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75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D066-D58E-4C83-8851-B5BAF5FF0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7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629D-E359-479C-B82F-7CE94787A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15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A92F6-D29E-475D-83FC-BFA93E8CC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54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B84BE-77A6-4410-8D2C-1DFF05E99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08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57163-E609-4C6C-BCCC-644D2EDCF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11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D3FA9-2835-48E9-8C3B-09031CCEA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19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7E49-4975-471A-B110-40444A1BD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2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7A4AD-0AC6-4F14-9DEC-B4D27509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ECA9-71BC-492A-A6F4-936765BCA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48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BB48-4CD5-40B6-BBFB-7129E3245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07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062EE-DF17-49C4-BDF9-1A1242698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36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D368D-051E-40B1-91A2-A8365831B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20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84D8C-E93E-4218-88E5-D7F3977EF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71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AD9D-76F1-4362-A3DC-B310CF7B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590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82449-4AF2-4BC4-AF5D-B3D91169A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6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B0A5-5790-4CE7-942F-454563404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8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B649B-5E04-4EFD-B666-BCB5502CD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B95A9-FCEC-491A-B084-8039114AE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A1E5B-B98B-4AC6-96CF-D8691A040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C5A150D-7555-454E-9C57-489F921A1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800" b="1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 b="1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8000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" name="Arc 3"/>
            <p:cNvSpPr>
              <a:spLocks/>
            </p:cNvSpPr>
            <p:nvPr/>
          </p:nvSpPr>
          <p:spPr bwMode="ltGray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C61AD173-D87D-4A86-B137-3B81D772D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085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Symbol" pitchFamily="18" charset="2"/>
        <a:buChar char="·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Symbol" pitchFamily="18" charset="2"/>
        <a:buChar char="·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2097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Symbol" pitchFamily="18" charset="2"/>
        <a:buChar char="·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Font typeface="Symbol" pitchFamily="18" charset="2"/>
        <a:buChar char="·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00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8413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>
              <a:defRPr/>
            </a:pPr>
            <a:fld id="{8CC00C16-36EA-4B13-9DB4-AC267CDFC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8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Monotype Sorts" pitchFamily="2" charset="2"/>
        <a:buChar char="l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45AF82E-E2A3-43A3-90CB-33B53E33C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1F7CB-4037-4320-8FBD-841180DD9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1430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 and other Accelerated Corrosion Tests</a:t>
            </a: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1600200" y="487680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rgbClr val="FFFF00"/>
              </a:buClr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to the SFEA Surface Finishers Educational Association, Orange County, CA</a:t>
            </a:r>
          </a:p>
          <a:p>
            <a:pPr marL="342900" indent="-342900" algn="ctr">
              <a:spcBef>
                <a:spcPct val="20000"/>
              </a:spcBef>
              <a:buClr>
                <a:srgbClr val="FFFF00"/>
              </a:buClr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Frank Altmayer, MSF, AESF Fellow, Technical Education Director, </a:t>
            </a:r>
          </a:p>
          <a:p>
            <a:pPr marL="342900" indent="-342900" algn="ctr">
              <a:spcBef>
                <a:spcPct val="20000"/>
              </a:spcBef>
              <a:buClr>
                <a:srgbClr val="FFFF00"/>
              </a:buClr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AESF Foundation/NASF</a:t>
            </a:r>
          </a:p>
        </p:txBody>
      </p:sp>
      <p:pic>
        <p:nvPicPr>
          <p:cNvPr id="3076" name="Picture 8" descr="aesf foundation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210" y="5594100"/>
            <a:ext cx="170933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nASF logo 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22" t="5542"/>
          <a:stretch>
            <a:fillRect/>
          </a:stretch>
        </p:blipFill>
        <p:spPr bwMode="auto">
          <a:xfrm>
            <a:off x="7172192" y="5522495"/>
            <a:ext cx="1667598" cy="137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72E090D5-CDE6-4C3C-8952-753DC98F1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75260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rgbClr val="FFFF00"/>
              </a:buClr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52400" y="72871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Evaluating CASS Test Specimens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4063" y="6261909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GMW 264 Acceptable (top) and unacceptable (bottom)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20" r="7964"/>
          <a:stretch/>
        </p:blipFill>
        <p:spPr>
          <a:xfrm>
            <a:off x="571500" y="1148080"/>
            <a:ext cx="1721068" cy="2818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80" r="12780"/>
          <a:stretch/>
        </p:blipFill>
        <p:spPr>
          <a:xfrm>
            <a:off x="562810" y="3733800"/>
            <a:ext cx="1729758" cy="2528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1351099"/>
            <a:ext cx="6553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ASTM does not indicate what constitutes a pass or fail for the CASS test, leaving interpretation to the part manufacturer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Requirements vary significantly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Some OEMs require “no change”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Other OEMs may indicate a certain number of corrosion spots, none larger than a specific diameter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Another criteria that may be used is the number of “active” corrosion sites detected after exposure</a:t>
            </a:r>
          </a:p>
        </p:txBody>
      </p:sp>
    </p:spTree>
    <p:extLst>
      <p:ext uri="{BB962C8B-B14F-4D97-AF65-F5344CB8AC3E}">
        <p14:creationId xmlns:p14="http://schemas.microsoft.com/office/powerpoint/2010/main" val="259237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577BF4-CBC0-4089-A996-C049611B5F0F}"/>
              </a:ext>
            </a:extLst>
          </p:cNvPr>
          <p:cNvSpPr/>
          <p:nvPr/>
        </p:nvSpPr>
        <p:spPr bwMode="auto">
          <a:xfrm>
            <a:off x="206828" y="3868654"/>
            <a:ext cx="1785257" cy="16816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79E4E5-5E4B-4C33-ADA6-B68DF4807070}"/>
              </a:ext>
            </a:extLst>
          </p:cNvPr>
          <p:cNvSpPr/>
          <p:nvPr/>
        </p:nvSpPr>
        <p:spPr bwMode="auto">
          <a:xfrm>
            <a:off x="185057" y="1600200"/>
            <a:ext cx="1785257" cy="166551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6886" y="1363579"/>
            <a:ext cx="6727372" cy="5010150"/>
          </a:xfrm>
          <a:effectLst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“Active” sites per unit area may more closely match CASS performance in tests longer than 24 hrs.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Procedure: 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part to “normal” CASS exposure 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Rinse, dry the part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 chromium deposit (ASTM provides no guidance on stripping method) 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a microscope at 100-200X, count the “active” sites</a:t>
            </a:r>
          </a:p>
          <a:p>
            <a:pPr marL="633413" lvl="1" indent="-2333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sites are typically larger and have a darker/rougher texture</a:t>
            </a:r>
          </a:p>
          <a:p>
            <a:pPr marL="633413" lvl="1" indent="-2333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diameter should be &lt;0.032mm, largest pore should not be &gt;0.0635mm in diameter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Acceptable active pore density is determined by each OEM</a:t>
            </a:r>
          </a:p>
          <a:p>
            <a:pPr marL="633413" lvl="1" indent="-2333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 4372/73/74M require a minimum of 2,000 active pores/cm</a:t>
            </a:r>
            <a:r>
              <a:rPr lang="en-US" sz="14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828" y="376129"/>
            <a:ext cx="877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Determination of “Active” Pore Density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85" y="6096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Active pore charts from GM4372-3-4M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F92B1-FA8A-4FAE-9290-8F3041BB1B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6683" r="53346" b="4883"/>
          <a:stretch/>
        </p:blipFill>
        <p:spPr>
          <a:xfrm>
            <a:off x="87085" y="1562485"/>
            <a:ext cx="1948543" cy="1774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DD008-40C0-49D8-BAF2-C043170C2A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5" t="7595" r="4824" b="5055"/>
          <a:stretch/>
        </p:blipFill>
        <p:spPr>
          <a:xfrm>
            <a:off x="152400" y="3868654"/>
            <a:ext cx="1905000" cy="1752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4BD875-8D14-4C73-B601-8B2F4C2AFC10}"/>
              </a:ext>
            </a:extLst>
          </p:cNvPr>
          <p:cNvSpPr txBox="1"/>
          <p:nvPr/>
        </p:nvSpPr>
        <p:spPr>
          <a:xfrm>
            <a:off x="87085" y="3350685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2,000/cm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1BBAB7-7E88-43F1-A145-25C81EF9D1C0}"/>
              </a:ext>
            </a:extLst>
          </p:cNvPr>
          <p:cNvSpPr txBox="1"/>
          <p:nvPr/>
        </p:nvSpPr>
        <p:spPr>
          <a:xfrm>
            <a:off x="48985" y="5634255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10,000/cm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164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228600" y="1190512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4 nickel panels (specification B162, &lt;0.15% C)</a:t>
            </a:r>
          </a:p>
          <a:p>
            <a:pPr marL="515938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-"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 X 7.5 cm, approximately 0.09 cm thick</a:t>
            </a:r>
          </a:p>
          <a:p>
            <a:pPr marL="515938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-"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Weigh each panel on an analytical balance (to 0.001g)</a:t>
            </a:r>
          </a:p>
          <a:p>
            <a:pPr marL="515938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-"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plastic supports, place one panel at 30° from vertical, in each corner of chamber</a:t>
            </a:r>
          </a:p>
          <a:p>
            <a:pPr marL="344488" marR="0" lvl="1" indent="-33972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Panels should be on the inboard side of condensate collectors, parallel to the cabinet length</a:t>
            </a:r>
          </a:p>
          <a:p>
            <a:pPr marL="344488" marR="0" lvl="1" indent="-33972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top of the test panels should be at the same height as the top of the condensate collectors</a:t>
            </a:r>
          </a:p>
          <a:p>
            <a:pPr marL="515938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-"/>
              <a:tabLst/>
              <a:defRPr/>
            </a:pPr>
            <a:endParaRPr kumimoji="1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57200" y="4751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Calibrating &amp; Standardizing Corrosive Conditions Within Cabinet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96AD52-BAEA-4D9A-9D32-7E2F39D3CF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667" b="13333"/>
          <a:stretch/>
        </p:blipFill>
        <p:spPr>
          <a:xfrm>
            <a:off x="914400" y="4526389"/>
            <a:ext cx="3962400" cy="22489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188FDB-97E6-47E8-BCE7-7B6D35FF7243}"/>
              </a:ext>
            </a:extLst>
          </p:cNvPr>
          <p:cNvGrpSpPr/>
          <p:nvPr/>
        </p:nvGrpSpPr>
        <p:grpSpPr>
          <a:xfrm>
            <a:off x="6096000" y="4876800"/>
            <a:ext cx="584297" cy="1371600"/>
            <a:chOff x="2404054" y="1471586"/>
            <a:chExt cx="1118304" cy="3024214"/>
          </a:xfrm>
        </p:grpSpPr>
        <p:sp>
          <p:nvSpPr>
            <p:cNvPr id="9" name="Line 1033">
              <a:extLst>
                <a:ext uri="{FF2B5EF4-FFF2-40B4-BE49-F238E27FC236}">
                  <a16:creationId xmlns:a16="http://schemas.microsoft.com/office/drawing/2014/main" id="{346DB77F-7E66-4B6D-B86F-3D6D1DB1A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654" y="3009093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7430054B-4D0F-4937-800E-41AB0BD80775}"/>
                </a:ext>
              </a:extLst>
            </p:cNvPr>
            <p:cNvSpPr/>
            <p:nvPr/>
          </p:nvSpPr>
          <p:spPr bwMode="auto">
            <a:xfrm rot="10800000">
              <a:off x="2404054" y="1471586"/>
              <a:ext cx="1118304" cy="685775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35FC7C-2CFB-4E60-829B-2F4405C3DB5B}"/>
                </a:ext>
              </a:extLst>
            </p:cNvPr>
            <p:cNvSpPr/>
            <p:nvPr/>
          </p:nvSpPr>
          <p:spPr bwMode="auto">
            <a:xfrm>
              <a:off x="2743200" y="2438400"/>
              <a:ext cx="440011" cy="1765300"/>
            </a:xfrm>
            <a:prstGeom prst="rect">
              <a:avLst/>
            </a:prstGeom>
            <a:solidFill>
              <a:srgbClr val="6699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33766CAF-7760-4EC5-A067-AFD7F343C65E}"/>
                </a:ext>
              </a:extLst>
            </p:cNvPr>
            <p:cNvSpPr/>
            <p:nvPr/>
          </p:nvSpPr>
          <p:spPr bwMode="auto">
            <a:xfrm rot="10800000">
              <a:off x="2746218" y="2317750"/>
              <a:ext cx="436993" cy="381000"/>
            </a:xfrm>
            <a:prstGeom prst="trapezoid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5C33614C-0637-4B18-AAA8-FDF62C7277C2}"/>
                </a:ext>
              </a:extLst>
            </p:cNvPr>
            <p:cNvSpPr/>
            <p:nvPr/>
          </p:nvSpPr>
          <p:spPr bwMode="auto">
            <a:xfrm>
              <a:off x="2536247" y="4191000"/>
              <a:ext cx="850899" cy="304800"/>
            </a:xfrm>
            <a:prstGeom prst="trapezoid">
              <a:avLst/>
            </a:prstGeom>
            <a:solidFill>
              <a:srgbClr val="0000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1DFEE9-D1F1-4399-8BC6-9E4BF1B8753B}"/>
                </a:ext>
              </a:extLst>
            </p:cNvPr>
            <p:cNvSpPr/>
            <p:nvPr/>
          </p:nvSpPr>
          <p:spPr bwMode="auto">
            <a:xfrm>
              <a:off x="2929947" y="2133600"/>
              <a:ext cx="76200" cy="74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21DAD0C-831E-4CD5-B6BF-7A6B702D1D30}"/>
              </a:ext>
            </a:extLst>
          </p:cNvPr>
          <p:cNvSpPr/>
          <p:nvPr/>
        </p:nvSpPr>
        <p:spPr bwMode="auto">
          <a:xfrm rot="20319935">
            <a:off x="7069466" y="4876800"/>
            <a:ext cx="398134" cy="1026003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602522-AF5A-47F4-A34A-342083FEA0A1}"/>
              </a:ext>
            </a:extLst>
          </p:cNvPr>
          <p:cNvCxnSpPr/>
          <p:nvPr/>
        </p:nvCxnSpPr>
        <p:spPr bwMode="auto">
          <a:xfrm>
            <a:off x="4114800" y="4343400"/>
            <a:ext cx="1828800" cy="100356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193C4A-12BE-448C-BEB0-152460CCCD76}"/>
              </a:ext>
            </a:extLst>
          </p:cNvPr>
          <p:cNvCxnSpPr>
            <a:cxnSpLocks/>
          </p:cNvCxnSpPr>
          <p:nvPr/>
        </p:nvCxnSpPr>
        <p:spPr bwMode="auto">
          <a:xfrm>
            <a:off x="7640594" y="4648893"/>
            <a:ext cx="0" cy="165957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5B5BDE9-BECE-476C-A808-73E0001C9745}"/>
              </a:ext>
            </a:extLst>
          </p:cNvPr>
          <p:cNvSpPr txBox="1"/>
          <p:nvPr/>
        </p:nvSpPr>
        <p:spPr>
          <a:xfrm>
            <a:off x="7198188" y="4849273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</a:t>
            </a: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°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·"/>
              <a:tabLst/>
              <a:defRPr/>
            </a:pP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381000" y="15240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After 22 hour exposure:</a:t>
            </a:r>
          </a:p>
          <a:p>
            <a:pPr marL="623888" marR="0" lvl="1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Rinse panels in DI water </a:t>
            </a:r>
          </a:p>
          <a:p>
            <a:pPr marL="623888" marR="0" lvl="1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Immerse in 20%vol HCl @20-25°C, for 2 minutes </a:t>
            </a:r>
          </a:p>
          <a:p>
            <a:pPr marL="623888" marR="0" lvl="1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Handle panels with (preferably) non-metallic tongs </a:t>
            </a:r>
          </a:p>
          <a:p>
            <a:pPr marL="623888" marR="0" lvl="1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Rinse in room temperature water</a:t>
            </a:r>
          </a:p>
          <a:p>
            <a:pPr marL="623888" marR="0" lvl="1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Rinse again in warm 38°C flowing water</a:t>
            </a:r>
          </a:p>
          <a:p>
            <a:pPr marL="623888" marR="0" lvl="1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Dry panels in 100°C oven for 10 minutes</a:t>
            </a:r>
          </a:p>
          <a:p>
            <a:pPr marL="623888" marR="0" lvl="1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Cool to room temperature (preferably in a desiccator) and re-weigh each panel</a:t>
            </a:r>
          </a:p>
          <a:p>
            <a:pPr marL="623888" lvl="1" indent="-342900" eaLnBrk="0" hangingPunct="0">
              <a:spcBef>
                <a:spcPct val="40000"/>
              </a:spcBef>
              <a:buClr>
                <a:srgbClr val="000000"/>
              </a:buClr>
              <a:buFont typeface="Symbol" panose="05050102010706020507" pitchFamily="18" charset="2"/>
              <a:buChar char="-"/>
              <a:defRPr/>
            </a:pPr>
            <a:r>
              <a:rPr kumimoji="1"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corrosion rate = 0.45 - 0.85 mg/cm</a:t>
            </a:r>
            <a:r>
              <a:rPr kumimoji="1" 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kumimoji="1"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3888" marR="0" lvl="1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BEB219-369E-4430-B032-CEB8DD71A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Calibrating &amp; Standardizing Corrosive Conditions Within Cabinet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533400" y="228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Factors Affecting The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Corrosion Rate of Nickel Test Panels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336" y="1458456"/>
            <a:ext cx="8229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New panels or panels stored for a long time may require 24-48 hours of CASS exposure before the weight loss per 22 hours stabilizes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Keep panels in an operating test chamber to avoid passivity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Passive panels can be HCl pickled and then CASS exposed until consistent weight loss is obtained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Round robin testing has discovered that the test has poor precision. Root cause is under investigation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Nickel weight loss too low: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Increase the spray pressure to increase the collection rate to the high end of the accepted range (2mL/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Lower pH of the bulk salt solution to produce a pH of 3.1 in the collectors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344488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Nickel weight loss too high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the opposite of the above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47400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95275"/>
            <a:ext cx="7772400" cy="1143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dirty="0">
                <a:solidFill>
                  <a:srgbClr val="0000FF"/>
                </a:solidFill>
              </a:rPr>
              <a:t>The Corrodkote Accelerated Corrosion Test, ASTM B380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47850"/>
            <a:ext cx="8686800" cy="5010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decorative electrodeposited coatings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Nickel/chromium coatings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Copper/nickel/chromium coatings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Substrates: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Zinc Alloys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Aluminum Alloys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</a:p>
        </p:txBody>
      </p:sp>
      <p:pic>
        <p:nvPicPr>
          <p:cNvPr id="4" name="Picture 10" descr="Cleaning of Corrodkote Specimen">
            <a:extLst>
              <a:ext uri="{FF2B5EF4-FFF2-40B4-BE49-F238E27FC236}">
                <a16:creationId xmlns:a16="http://schemas.microsoft.com/office/drawing/2014/main" id="{AB5EC23D-9E3B-47A4-9C2A-AE7CF2D2B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652" t="8261" r="13406"/>
          <a:stretch/>
        </p:blipFill>
        <p:spPr bwMode="auto">
          <a:xfrm>
            <a:off x="5486400" y="3840861"/>
            <a:ext cx="2777483" cy="26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2347"/>
            <a:ext cx="8839200" cy="1143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4800" dirty="0">
                <a:solidFill>
                  <a:srgbClr val="0000FF"/>
                </a:solidFill>
              </a:rPr>
              <a:t>Overview of Corrodkote Test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1" y="1275347"/>
            <a:ext cx="57912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Type &amp; number of test specimens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Preparation of test specimens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Application of a slurry containing:</a:t>
            </a:r>
          </a:p>
          <a:p>
            <a:pPr marL="625475" eaLnBrk="1" hangingPunct="1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r>
              <a:rPr lang="en-US" sz="2400" dirty="0">
                <a:solidFill>
                  <a:schemeClr val="tx1"/>
                </a:solidFill>
              </a:rPr>
              <a:t>cupric nitrate</a:t>
            </a:r>
          </a:p>
          <a:p>
            <a:pPr marL="625475" eaLnBrk="1" hangingPunct="1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r>
              <a:rPr lang="en-US" sz="2400" dirty="0">
                <a:solidFill>
                  <a:schemeClr val="tx1"/>
                </a:solidFill>
              </a:rPr>
              <a:t>ferric chloride</a:t>
            </a:r>
          </a:p>
          <a:p>
            <a:pPr marL="625475" eaLnBrk="1" hangingPunct="1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r>
              <a:rPr lang="en-US" sz="2400" dirty="0">
                <a:solidFill>
                  <a:schemeClr val="tx1"/>
                </a:solidFill>
              </a:rPr>
              <a:t>ammonium chloride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Position of specimens during test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Conditions in humidity chamber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Test cycle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Period of test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2400" dirty="0">
                <a:solidFill>
                  <a:schemeClr val="tx1"/>
                </a:solidFill>
              </a:rPr>
              <a:t>Cleaning of testing specimens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itchFamily="18" charset="2"/>
              <a:buChar char="·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Korod-wheel2">
            <a:extLst>
              <a:ext uri="{FF2B5EF4-FFF2-40B4-BE49-F238E27FC236}">
                <a16:creationId xmlns:a16="http://schemas.microsoft.com/office/drawing/2014/main" id="{706A929D-97B3-4957-B69D-313041D25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70525" y="2244725"/>
            <a:ext cx="393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4400" dirty="0">
                <a:solidFill>
                  <a:srgbClr val="0000FF"/>
                </a:solidFill>
              </a:rPr>
              <a:t>Corrodkote Exposure Chamber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95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Can use modified salt-spray cabinet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Standard specimen supports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Controlled temperature &amp; humidity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en-US" dirty="0">
                <a:solidFill>
                  <a:sysClr val="windowText" lastClr="000000"/>
                </a:solidFill>
              </a:rPr>
              <a:t>102</a:t>
            </a:r>
            <a:r>
              <a:rPr lang="en-US" dirty="0">
                <a:solidFill>
                  <a:sysClr val="windowText" lastClr="000000"/>
                </a:solidFill>
                <a:cs typeface="Arial" charset="0"/>
              </a:rPr>
              <a:t>°±2°F (38°±2°C)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en-US" dirty="0">
                <a:solidFill>
                  <a:sysClr val="windowText" lastClr="000000"/>
                </a:solidFill>
              </a:rPr>
              <a:t>Relative humidity @ 80 - 90% 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en-US" dirty="0">
                <a:solidFill>
                  <a:sysClr val="windowText" lastClr="000000"/>
                </a:solidFill>
              </a:rPr>
              <a:t>No condensation on any of the test parts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Provision for air circulation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4400" dirty="0">
                <a:solidFill>
                  <a:srgbClr val="0000FF"/>
                </a:solidFill>
              </a:rPr>
              <a:t>Slurry Application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7001" y="1270334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Slurry with Clean Paint Brush</a:t>
            </a:r>
          </a:p>
          <a:p>
            <a:pPr marL="57785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Apply with circular motion</a:t>
            </a:r>
          </a:p>
          <a:p>
            <a:pPr marL="57785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Completely cover specimen</a:t>
            </a:r>
          </a:p>
          <a:p>
            <a:pPr marL="57785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Smooth out coating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 Specimens to Dry</a:t>
            </a:r>
          </a:p>
          <a:p>
            <a:pPr marL="57785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Room temperature</a:t>
            </a:r>
          </a:p>
          <a:p>
            <a:pPr marL="57785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Relative humidity &lt;50%</a:t>
            </a:r>
          </a:p>
          <a:p>
            <a:pPr marL="57785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 Hour before placing in humidity chamber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Cut Edges Protected by Coating</a:t>
            </a:r>
          </a:p>
          <a:p>
            <a:pPr marL="625475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Paint</a:t>
            </a:r>
          </a:p>
          <a:p>
            <a:pPr marL="625475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Wax</a:t>
            </a:r>
          </a:p>
          <a:p>
            <a:pPr marL="625475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Tape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1305" y="5448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Partially covered test panel shows swirling pattern obtained with brush</a:t>
            </a:r>
          </a:p>
        </p:txBody>
      </p:sp>
      <p:pic>
        <p:nvPicPr>
          <p:cNvPr id="6" name="Picture 5" descr="00000000001Picture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3FFFE"/>
              </a:clrFrom>
              <a:clrTo>
                <a:srgbClr val="33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7100" y="1409700"/>
            <a:ext cx="31369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4800" dirty="0" err="1">
                <a:solidFill>
                  <a:srgbClr val="0000FF"/>
                </a:solidFill>
              </a:rPr>
              <a:t>Corrodkote</a:t>
            </a:r>
            <a:r>
              <a:rPr lang="en-US" sz="4800" dirty="0">
                <a:solidFill>
                  <a:srgbClr val="0000FF"/>
                </a:solidFill>
              </a:rPr>
              <a:t> Test Cycle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3211"/>
            <a:ext cx="84582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</a:rPr>
              <a:t>Cycle definitions: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</a:rPr>
              <a:t>One cycle = continuous exposure up to </a:t>
            </a:r>
            <a:r>
              <a:rPr lang="en-US" sz="2400" dirty="0">
                <a:solidFill>
                  <a:schemeClr val="tx1"/>
                </a:solidFill>
                <a:sym typeface="WP MathA" pitchFamily="2" charset="2"/>
              </a:rPr>
              <a:t>20 hours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sym typeface="WP MathA" pitchFamily="2" charset="2"/>
              </a:rPr>
              <a:t>Continuous operation = humidity chamber closed, operation interrupted briefly for placement or removal of test specimens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sym typeface="WP MathA" pitchFamily="2" charset="2"/>
              </a:rPr>
              <a:t>Wash off slurry and apply fresh slurry for successive cycles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sym typeface="WP MathA" pitchFamily="2" charset="2"/>
              </a:rPr>
              <a:t>Time period &amp; # of cycles determined by OEM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sym typeface="WP MathA" pitchFamily="2" charset="2"/>
              </a:rPr>
              <a:t>Typical corrosion site development options: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C19E65-EC6D-422A-987C-E970FA224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50043"/>
            <a:ext cx="66807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800" b="1">
                <a:solidFill>
                  <a:srgbClr val="FFFF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–"/>
              <a:defRPr sz="2000" b="1">
                <a:solidFill>
                  <a:srgbClr val="FFFF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00"/>
                </a:solidFill>
                <a:latin typeface="+mn-lt"/>
              </a:defRPr>
            </a:lvl9pPr>
          </a:lstStyle>
          <a:p>
            <a:pPr marL="566738" lvl="1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2400" kern="0" dirty="0">
                <a:solidFill>
                  <a:schemeClr val="tx1"/>
                </a:solidFill>
              </a:rPr>
              <a:t>4 hrs. salt spray</a:t>
            </a:r>
          </a:p>
          <a:p>
            <a:pPr marL="566738" lvl="1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en-US" sz="2400" kern="0" dirty="0">
                <a:solidFill>
                  <a:schemeClr val="tx1"/>
                </a:solidFill>
              </a:rPr>
              <a:t>24 hrs. @ 100% condensing  humidity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3792"/>
            <a:ext cx="7772400" cy="1143000"/>
          </a:xfrm>
          <a:noFill/>
        </p:spPr>
        <p:txBody>
          <a:bodyPr/>
          <a:lstStyle/>
          <a:p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Corrosion Mechanisms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947" y="1600200"/>
            <a:ext cx="5751095" cy="510540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Chemical attack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Bi-metallic (aka galvanic)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Oxygen concentration cell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Crevice corrosion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Poultice corrosion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Filiform corrosion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Fretting Corrosion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Stress corrosion</a:t>
            </a:r>
          </a:p>
        </p:txBody>
      </p:sp>
      <p:pic>
        <p:nvPicPr>
          <p:cNvPr id="8196" name="Picture 5" descr="IMG_09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397" y="1908881"/>
            <a:ext cx="2543337" cy="19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Corrosn-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0787" y="4537037"/>
            <a:ext cx="2500287" cy="13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5985711" y="3851237"/>
            <a:ext cx="3200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nivers" pitchFamily="34" charset="0"/>
                <a:ea typeface="+mn-ea"/>
                <a:cs typeface="+mn-cs"/>
              </a:rPr>
              <a:t>Automobile Body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5867400" y="5881437"/>
            <a:ext cx="3200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nivers" pitchFamily="34" charset="0"/>
                <a:ea typeface="+mn-ea"/>
                <a:cs typeface="+mn-cs"/>
              </a:rPr>
              <a:t>Hydraulic Shaft</a:t>
            </a: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52400"/>
            <a:ext cx="7772400" cy="1143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dirty="0">
                <a:solidFill>
                  <a:srgbClr val="0000FF"/>
                </a:solidFill>
              </a:rPr>
              <a:t>Russian Mud Test, ASTM B995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469" y="1143000"/>
            <a:ext cx="8472488" cy="5010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Chamber: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ASTM B117 type chamber capable of controlling conditions at 60+/-3°C and 23 +/-5% RH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must not touch each other or chamber walls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drippage from one part to another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itchFamily="18" charset="2"/>
              <a:buChar char="·"/>
            </a:pPr>
            <a:endParaRPr lang="en-US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Slurry: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a stock solution containing 57.5g CaCl</a:t>
            </a:r>
            <a:r>
              <a:rPr lang="en-US" sz="20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94mL of water + 8 mL of 0.25N NaOH. The pH of this solution should be 9.5+/-0.5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-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Shelf life = 1 month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3 g Kaolin per 5mL of stock solution to produce a slurry.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Symbol" pitchFamily="18" charset="2"/>
              <a:buChar char="·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the pH of the slurry (after dilution with an equal amount of Type IV DI water). pH should be 7.0+/-.5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-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Shelf life of slurry = 12 hours</a:t>
            </a:r>
          </a:p>
        </p:txBody>
      </p:sp>
    </p:spTree>
    <p:extLst>
      <p:ext uri="{BB962C8B-B14F-4D97-AF65-F5344CB8AC3E}">
        <p14:creationId xmlns:p14="http://schemas.microsoft.com/office/powerpoint/2010/main" val="3641972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52400"/>
            <a:ext cx="7772400" cy="1143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dirty="0">
                <a:solidFill>
                  <a:srgbClr val="0000FF"/>
                </a:solidFill>
              </a:rPr>
              <a:t>Russian Mud Test, ASTM B995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317171"/>
            <a:ext cx="8153400" cy="5010150"/>
          </a:xfrm>
          <a:effectLst/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Specimen Preparation: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test specimens with 50/50 mixture of isopropyl alcohol and Type IV DI water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0.6 mL of test slurry using a pipet to produce a circular spot (do not manually manipulate/spread the slurry)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 at least 3 replicate spots separated by a minimum of 1cm in all directions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Exposure: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specimens into test chamber so that the slurry spot is horizontal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duration and inspection intervals are not specified by ASTM</a:t>
            </a:r>
          </a:p>
        </p:txBody>
      </p:sp>
    </p:spTree>
    <p:extLst>
      <p:ext uri="{BB962C8B-B14F-4D97-AF65-F5344CB8AC3E}">
        <p14:creationId xmlns:p14="http://schemas.microsoft.com/office/powerpoint/2010/main" val="2844945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52400"/>
            <a:ext cx="7772400" cy="1143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dirty="0">
                <a:solidFill>
                  <a:srgbClr val="0000FF"/>
                </a:solidFill>
              </a:rPr>
              <a:t>Russian Mud Test, ASTM B995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79" y="1295400"/>
            <a:ext cx="5576887" cy="5010150"/>
          </a:xfrm>
          <a:effectLst/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Specimen Evaluation: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each inspection interval, wipe off the slurry and inspect using 10X magnification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a rating at each spot per photos in ASTM B995-Appendix X1:</a:t>
            </a:r>
          </a:p>
          <a:p>
            <a:pPr marL="511175" indent="0" eaLnBrk="1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= complete or nearly complete loss of chromium</a:t>
            </a:r>
          </a:p>
          <a:p>
            <a:pPr marL="511175" indent="0" eaLnBrk="1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= 59+% chromium loss</a:t>
            </a:r>
          </a:p>
          <a:p>
            <a:pPr marL="511175" indent="0" eaLnBrk="1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= large localized chromium loss</a:t>
            </a:r>
          </a:p>
          <a:p>
            <a:pPr marL="511175" indent="0" eaLnBrk="1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= Slight chromium loss</a:t>
            </a:r>
          </a:p>
          <a:p>
            <a:pPr marL="511175" indent="0" eaLnBrk="1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= hazing or stain/no chromium attack</a:t>
            </a:r>
          </a:p>
          <a:p>
            <a:pPr marL="511175" indent="0" eaLnBrk="1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= no change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011D3-5A4E-47CD-AF08-A97E71AB22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16564" r="54902" b="55144"/>
          <a:stretch/>
        </p:blipFill>
        <p:spPr>
          <a:xfrm rot="5400000">
            <a:off x="5333921" y="2438479"/>
            <a:ext cx="4343775" cy="2514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2634A-3B18-4CE8-986E-74A2E0FFE0CD}"/>
              </a:ext>
            </a:extLst>
          </p:cNvPr>
          <p:cNvSpPr txBox="1"/>
          <p:nvPr/>
        </p:nvSpPr>
        <p:spPr>
          <a:xfrm>
            <a:off x="6656857" y="5892841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Rating “1”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11275-86E4-461F-BC9F-B1CE78988303}"/>
              </a:ext>
            </a:extLst>
          </p:cNvPr>
          <p:cNvSpPr txBox="1"/>
          <p:nvPr/>
        </p:nvSpPr>
        <p:spPr>
          <a:xfrm>
            <a:off x="6272464" y="6505073"/>
            <a:ext cx="2741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courtesy of Atotech</a:t>
            </a:r>
          </a:p>
        </p:txBody>
      </p:sp>
    </p:spTree>
    <p:extLst>
      <p:ext uri="{BB962C8B-B14F-4D97-AF65-F5344CB8AC3E}">
        <p14:creationId xmlns:p14="http://schemas.microsoft.com/office/powerpoint/2010/main" val="4236559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HA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905791"/>
            <a:ext cx="2743200" cy="205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533400" y="316026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1"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Acetic Acid Salt Spray ASTM G85, Annex A1       </a:t>
            </a: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212558" y="2326105"/>
            <a:ext cx="595964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</a:pPr>
            <a:r>
              <a:rPr kumimoji="1"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Equipment: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−"/>
            </a:pPr>
            <a:r>
              <a:rPr kumimoji="1"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ASTM B117 cabinet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1"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 Salt solution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1"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 3.1-3.3 (adjusted with acetic acid)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1"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Cabinet temperature at 92-97ºF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1"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Saturation tower temperature specified at 115-119ºF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1"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 angle 6-45º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36945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for investigating the effect of operational parameter changes in an electroplating process</a:t>
            </a:r>
          </a:p>
        </p:txBody>
      </p:sp>
    </p:spTree>
    <p:extLst>
      <p:ext uri="{BB962C8B-B14F-4D97-AF65-F5344CB8AC3E}">
        <p14:creationId xmlns:p14="http://schemas.microsoft.com/office/powerpoint/2010/main" val="3463077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4063"/>
            <a:ext cx="8763000" cy="11430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Kesternich Test (ASTM G87)</a:t>
            </a: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413084" y="2971800"/>
            <a:ext cx="7772400" cy="34163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Overview: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Damp heat alternating atmosphere containing 0.2, 1.0 or 2.0 liters SO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in a 300L (10.6ft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) test chamber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Exposure Options: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“A”: 1-24 Hr. continuous cycle</a:t>
            </a:r>
          </a:p>
          <a:p>
            <a:pPr marL="685800" indent="-6858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“B”: 8 Hrs. SO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exposure at 40+/- 3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°</a:t>
            </a:r>
            <a:r>
              <a:rPr lang="en-US" dirty="0">
                <a:solidFill>
                  <a:schemeClr val="tx1"/>
                </a:solidFill>
              </a:rPr>
              <a:t>C (104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°</a:t>
            </a:r>
            <a:r>
              <a:rPr lang="en-US" dirty="0">
                <a:solidFill>
                  <a:schemeClr val="tx1"/>
                </a:solidFill>
              </a:rPr>
              <a:t>F) + 16 Hrs. at room temperature (cabinet open)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1F17BB5-5FB9-41FF-9F29-1F901FE9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84" y="1376934"/>
            <a:ext cx="8001000" cy="13849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Highly suited for finding faults in surface coatings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Not suitable for comparing performance relationships between different coatings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4063"/>
            <a:ext cx="7772400" cy="94615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Kesternich Test</a:t>
            </a: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220717" y="922087"/>
            <a:ext cx="5189483" cy="540147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Cabinet: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lined steel frame with glass walls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balanced with equalizing valves</a:t>
            </a:r>
          </a:p>
          <a:p>
            <a:pPr marL="288925" indent="-2889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 of measuring/delivering prescribed volume of gas (as low as 0.2L) into the chamber (rotameter preferred)</a:t>
            </a:r>
          </a:p>
          <a:p>
            <a:pPr marL="288925" indent="-2889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Caution: Return of moist sulfur dioxide back into the cylinder can cause an explosion. Install check valve on line from cylinder to apparatus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Conditions: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 atmosphere &lt;75%RH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from drafts/sunlight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Operate new cabinet for 10 cycles @ 2% SO</a:t>
            </a:r>
            <a:r>
              <a:rPr lang="en-US" sz="18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conducting a real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A4F2A-4C35-4F28-8A53-A705829658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3803"/>
            <a:ext cx="3208283" cy="422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066E6-FB1E-45C1-8F23-089FCD477558}"/>
              </a:ext>
            </a:extLst>
          </p:cNvPr>
          <p:cNvSpPr txBox="1"/>
          <p:nvPr/>
        </p:nvSpPr>
        <p:spPr>
          <a:xfrm>
            <a:off x="7259843" y="123447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0D568-3065-4F96-8592-25A2954C8DAF}"/>
              </a:ext>
            </a:extLst>
          </p:cNvPr>
          <p:cNvSpPr txBox="1"/>
          <p:nvPr/>
        </p:nvSpPr>
        <p:spPr>
          <a:xfrm>
            <a:off x="8129337" y="573665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in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D36D62-7863-4996-B4C7-DD1AA269DD3B}"/>
              </a:ext>
            </a:extLst>
          </p:cNvPr>
          <p:cNvCxnSpPr/>
          <p:nvPr/>
        </p:nvCxnSpPr>
        <p:spPr bwMode="auto">
          <a:xfrm flipH="1">
            <a:off x="8089557" y="1603803"/>
            <a:ext cx="508836" cy="60599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FD3B89-A172-4359-834C-CDB51D2EA6B6}"/>
              </a:ext>
            </a:extLst>
          </p:cNvPr>
          <p:cNvCxnSpPr>
            <a:cxnSpLocks/>
          </p:cNvCxnSpPr>
          <p:nvPr/>
        </p:nvCxnSpPr>
        <p:spPr bwMode="auto">
          <a:xfrm flipV="1">
            <a:off x="8635164" y="4873197"/>
            <a:ext cx="0" cy="7503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2B4DEBA-26AC-46CD-A3C5-E04B82CFD832}"/>
              </a:ext>
            </a:extLst>
          </p:cNvPr>
          <p:cNvSpPr txBox="1"/>
          <p:nvPr/>
        </p:nvSpPr>
        <p:spPr>
          <a:xfrm>
            <a:off x="5751445" y="5768716"/>
            <a:ext cx="161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trough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5B7A55-D675-445C-8637-402756CBD4F5}"/>
              </a:ext>
            </a:extLst>
          </p:cNvPr>
          <p:cNvCxnSpPr>
            <a:cxnSpLocks/>
          </p:cNvCxnSpPr>
          <p:nvPr/>
        </p:nvCxnSpPr>
        <p:spPr bwMode="auto">
          <a:xfrm flipV="1">
            <a:off x="6593305" y="4993513"/>
            <a:ext cx="304800" cy="7503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Kesternich Test</a:t>
            </a:r>
            <a:br>
              <a:rPr 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658100" cy="4632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u="sng" dirty="0">
                <a:solidFill>
                  <a:schemeClr val="tx1"/>
                </a:solidFill>
              </a:rPr>
              <a:t>Test Specimen Exposure: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Introduce 2L distilled water into chamber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Place specimens at least 2cm apart, and at least 10cm from any wall or ceiling, at least 20cm above water in bottom of chamber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Angle of test surface is 0-10° from vertical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Introduce specified volume of gas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Heat chamber to 40+/-3°C in about 1.5 hours and then maintain temperature for duration of cycle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7772400" cy="1143000"/>
          </a:xfrm>
          <a:effectLst/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End, 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672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Accelerated Corrosion Tests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71" y="6416843"/>
            <a:ext cx="923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*Note: Exposure times for automotive specifications covering Cu/Ni/Cr over plastics typically are 60-80hrs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9769AC-6B68-497D-870E-31BB3BBB5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910458"/>
              </p:ext>
            </p:extLst>
          </p:nvPr>
        </p:nvGraphicFramePr>
        <p:xfrm>
          <a:off x="279060" y="996856"/>
          <a:ext cx="8585880" cy="5273040"/>
        </p:xfrm>
        <a:graphic>
          <a:graphicData uri="http://schemas.openxmlformats.org/drawingml/2006/table">
            <a:tbl>
              <a:tblPr firstRow="1" bandRow="1"/>
              <a:tblGrid>
                <a:gridCol w="1278921">
                  <a:extLst>
                    <a:ext uri="{9D8B030D-6E8A-4147-A177-3AD203B41FA5}">
                      <a16:colId xmlns:a16="http://schemas.microsoft.com/office/drawing/2014/main" val="33787017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314671417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81313049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212283328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3726179922"/>
                    </a:ext>
                  </a:extLst>
                </a:gridCol>
                <a:gridCol w="2201559">
                  <a:extLst>
                    <a:ext uri="{9D8B030D-6E8A-4147-A177-3AD203B41FA5}">
                      <a16:colId xmlns:a16="http://schemas.microsoft.com/office/drawing/2014/main" val="4055615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Hrs.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13145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 Spray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B117</a:t>
                      </a:r>
                      <a:endParaRPr lang="en-US" sz="1600" b="1" baseline="30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Various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9225" algn="l"/>
                          <a:tab pos="5378450" algn="l"/>
                        </a:tabLst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Univers" pitchFamily="34" charset="0"/>
                          <a:ea typeface="+mn-ea"/>
                          <a:cs typeface="+mn-cs"/>
                        </a:rPr>
                        <a:t>Outdoors: moderate to severe exposures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009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B368</a:t>
                      </a:r>
                      <a:endParaRPr lang="en-US" sz="1600" b="1" baseline="30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Cu/Ni/Cr</a:t>
                      </a:r>
                    </a:p>
                    <a:p>
                      <a:pPr algn="l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Ni/Cr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 (SC5)</a:t>
                      </a:r>
                    </a:p>
                    <a:p>
                      <a:pPr algn="l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 (SC4)*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9225" algn="l"/>
                          <a:tab pos="5378450" algn="l"/>
                        </a:tabLst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Cell + galvanic + mild acid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9225" algn="l"/>
                          <a:tab pos="5378450" algn="l"/>
                        </a:tabLst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Univers" pitchFamily="34" charset="0"/>
                          <a:ea typeface="+mn-ea"/>
                          <a:cs typeface="+mn-cs"/>
                        </a:rPr>
                        <a:t>moderate to severe, parts not subject to dirt accumulation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27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Corrodkote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B380</a:t>
                      </a:r>
                      <a:endParaRPr lang="en-US" sz="1600" b="1" baseline="30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Cu/Ni/Cr</a:t>
                      </a:r>
                    </a:p>
                    <a:p>
                      <a:pPr algn="l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Ni/Cr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3-24hr 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Cell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galvanic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Univers" pitchFamily="34" charset="0"/>
                          <a:ea typeface="+mn-ea"/>
                          <a:cs typeface="+mn-cs"/>
                        </a:rPr>
                        <a:t>moderate to severe, parts subjected to dirt accumulation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3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Russian Mud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Cu/Ni/Cr</a:t>
                      </a:r>
                    </a:p>
                    <a:p>
                      <a:pPr algn="l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Ni/Cr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48-168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Cell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galvanic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Univers" pitchFamily="34" charset="0"/>
                          <a:ea typeface="+mn-ea"/>
                          <a:cs typeface="+mn-cs"/>
                        </a:rPr>
                        <a:t>moderate to severe, parts subjected to dirt accumulation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22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Various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Cell + Acid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Univers" pitchFamily="34" charset="0"/>
                          <a:ea typeface="+mn-ea"/>
                          <a:cs typeface="+mn-cs"/>
                        </a:rPr>
                        <a:t>Moderate, parts not subject to dirt accumulation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37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Kesternich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B605</a:t>
                      </a:r>
                      <a:endParaRPr lang="en-US" sz="1600" b="1" baseline="30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Sn/Ni, stable coatings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Cell +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acid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Industrial, highly stable coatings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830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86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DB53D6-08CD-47B3-AE30-ED91BD29C651}"/>
              </a:ext>
            </a:extLst>
          </p:cNvPr>
          <p:cNvSpPr txBox="1"/>
          <p:nvPr/>
        </p:nvSpPr>
        <p:spPr>
          <a:xfrm>
            <a:off x="263891" y="934066"/>
            <a:ext cx="5653386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Background: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Russians love cars with decorative chromium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2006-7, Winter in Moscow was very cold with lots of snow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City crews changed to calcium chloride for street de-icing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Decorative Cr on new cars corroded in just a few winter months 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Why </a:t>
            </a:r>
            <a:r>
              <a:rPr 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Calcium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Chloride vs. NaCl?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Melts ice 8 times faster </a:t>
            </a:r>
          </a:p>
          <a:p>
            <a:pPr marL="342900" lvl="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Works down to -25ºF (exothermic reaction) vs. 12ºF for NaCl</a:t>
            </a:r>
          </a:p>
          <a:p>
            <a:pPr marL="342900" lvl="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Does not form dust</a:t>
            </a:r>
          </a:p>
          <a:p>
            <a:pPr marL="342900" lvl="0" indent="-34290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Can be applied before a storm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7DA76-CF99-4A5E-B94C-03E925E437CC}"/>
              </a:ext>
            </a:extLst>
          </p:cNvPr>
          <p:cNvSpPr txBox="1"/>
          <p:nvPr/>
        </p:nvSpPr>
        <p:spPr>
          <a:xfrm>
            <a:off x="152400" y="103069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Russian Mud???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EEB3D2-A527-4D98-99C7-A0F3C91D3096}"/>
              </a:ext>
            </a:extLst>
          </p:cNvPr>
          <p:cNvSpPr txBox="1"/>
          <p:nvPr/>
        </p:nvSpPr>
        <p:spPr>
          <a:xfrm>
            <a:off x="5970133" y="5471332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Winter in Moscow, 2006-7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F13FCB-3AFC-4368-83C8-653FB8D4D503}"/>
              </a:ext>
            </a:extLst>
          </p:cNvPr>
          <p:cNvSpPr txBox="1"/>
          <p:nvPr/>
        </p:nvSpPr>
        <p:spPr>
          <a:xfrm>
            <a:off x="5105400" y="6468252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Photo, courtesy of Don Snyder, Atotech USA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22629-BB12-483E-B84A-E3AF4422D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65" y="1319368"/>
            <a:ext cx="2861642" cy="1859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2C300-3C7E-4858-B94A-2C0A1D0624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10" y="3350173"/>
            <a:ext cx="2655646" cy="204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01536"/>
      </p:ext>
    </p:extLst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509" y="0"/>
            <a:ext cx="8242982" cy="943429"/>
          </a:xfrm>
        </p:spPr>
        <p:txBody>
          <a:bodyPr/>
          <a:lstStyle/>
          <a:p>
            <a:pPr>
              <a:buClr>
                <a:srgbClr val="000000"/>
              </a:buClr>
              <a:defRPr/>
            </a:pP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Ni-Cr Corrosion Protection Options: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CFC487-32F9-4A1C-BD37-C40E52679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76207"/>
              </p:ext>
            </p:extLst>
          </p:nvPr>
        </p:nvGraphicFramePr>
        <p:xfrm>
          <a:off x="329518" y="943429"/>
          <a:ext cx="8484964" cy="3784600"/>
        </p:xfrm>
        <a:graphic>
          <a:graphicData uri="http://schemas.openxmlformats.org/drawingml/2006/table">
            <a:tbl>
              <a:tblPr firstRow="1" bandRow="1"/>
              <a:tblGrid>
                <a:gridCol w="2429448">
                  <a:extLst>
                    <a:ext uri="{9D8B030D-6E8A-4147-A177-3AD203B41FA5}">
                      <a16:colId xmlns:a16="http://schemas.microsoft.com/office/drawing/2014/main" val="3378701794"/>
                    </a:ext>
                  </a:extLst>
                </a:gridCol>
                <a:gridCol w="1797268">
                  <a:extLst>
                    <a:ext uri="{9D8B030D-6E8A-4147-A177-3AD203B41FA5}">
                      <a16:colId xmlns:a16="http://schemas.microsoft.com/office/drawing/2014/main" val="3146714172"/>
                    </a:ext>
                  </a:extLst>
                </a:gridCol>
                <a:gridCol w="4258248">
                  <a:extLst>
                    <a:ext uri="{9D8B030D-6E8A-4147-A177-3AD203B41FA5}">
                      <a16:colId xmlns:a16="http://schemas.microsoft.com/office/drawing/2014/main" val="3813130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13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SBN + 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+6</a:t>
                      </a: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or Cr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Outdoor, non-vehicular applications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009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SBN + HSN + BN + MPN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+6</a:t>
                      </a: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800" b="1" baseline="30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Parts perform well in 96 hr. CASS, 480hr. NSS, but poor results in Russian Mud, brake dust exposure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27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SBN + HSN + BN + MPN 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SBN + HSN + BN + NN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+3</a:t>
                      </a: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800" b="1" baseline="30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Parts perform well in Russian Mud exposure, but poor results in CASS, NSS and brake dust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3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SBN + HSN + BN + MPN or MP-EN-P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+3</a:t>
                      </a: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 Passivate</a:t>
                      </a:r>
                      <a:endParaRPr lang="en-US" sz="1800" b="1" baseline="30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Parts perform well in Russian Mud exposure, as well as CASS, NSS and when exposed to brake dust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46547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F48A863-B14A-4200-85EE-27516517B831}"/>
              </a:ext>
            </a:extLst>
          </p:cNvPr>
          <p:cNvSpPr txBox="1"/>
          <p:nvPr/>
        </p:nvSpPr>
        <p:spPr>
          <a:xfrm>
            <a:off x="329518" y="4890589"/>
            <a:ext cx="8001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marR="0" lvl="0" indent="-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Notes:</a:t>
            </a: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Satin nickel can be substituted for bright nickel</a:t>
            </a: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Copper can be applied as an under-plate to SBM, but the nickel thickness required is almost the same </a:t>
            </a: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Thickness of nickel layers depends on the type of substrate</a:t>
            </a:r>
          </a:p>
          <a:p>
            <a:pPr marL="236538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Recommendations can be found in ASTM B456</a:t>
            </a:r>
          </a:p>
        </p:txBody>
      </p:sp>
    </p:spTree>
    <p:extLst>
      <p:ext uri="{BB962C8B-B14F-4D97-AF65-F5344CB8AC3E}">
        <p14:creationId xmlns:p14="http://schemas.microsoft.com/office/powerpoint/2010/main" val="2370920620"/>
      </p:ext>
    </p:extLst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57238"/>
          </a:xfrm>
          <a:effectLst/>
        </p:spPr>
        <p:txBody>
          <a:bodyPr lIns="97790" tIns="48895" rIns="97790" bIns="48895" anchor="b"/>
          <a:lstStyle/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Passivation of Cr</a:t>
            </a:r>
            <a:r>
              <a:rPr lang="en-US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Deposits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CB7D8-6002-48F4-852B-2B10AFE74618}"/>
              </a:ext>
            </a:extLst>
          </p:cNvPr>
          <p:cNvSpPr txBox="1"/>
          <p:nvPr/>
        </p:nvSpPr>
        <p:spPr>
          <a:xfrm>
            <a:off x="304800" y="1254979"/>
            <a:ext cx="8686800" cy="50167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Options: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Immersion in Cr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+3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solution* </a:t>
            </a:r>
          </a:p>
          <a:p>
            <a:pPr marL="5794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>
                <a:tab pos="58928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Chromium phosphate (CrPO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), g/L:   	20-35</a:t>
            </a:r>
          </a:p>
          <a:p>
            <a:pPr marL="5794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>
                <a:tab pos="58928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Oxalic acid, g/L: 	6-12</a:t>
            </a:r>
          </a:p>
          <a:p>
            <a:pPr marL="5794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>
                <a:tab pos="58928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Phosphoric acid:	to pH 1-1.5</a:t>
            </a:r>
          </a:p>
          <a:p>
            <a:pPr marL="5794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>
                <a:tab pos="58928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Temperature: 	35ºC</a:t>
            </a:r>
          </a:p>
          <a:p>
            <a:pPr marL="5794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>
                <a:tab pos="58928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Time: 	5-30 seconds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9280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928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Cathodic treatment in Cr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+3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solution** </a:t>
            </a:r>
          </a:p>
          <a:p>
            <a:pPr marL="5794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>
                <a:tab pos="58928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Basic chromium sulfate (Cr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(SO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, g/L: 	10g/L</a:t>
            </a:r>
          </a:p>
          <a:p>
            <a:pPr marL="5794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>
                <a:tab pos="58928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Sodium gluconate, g/L 	3.8g/L</a:t>
            </a:r>
          </a:p>
          <a:p>
            <a:pPr marL="5794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>
                <a:tab pos="58928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Temperature: 	25ºC</a:t>
            </a:r>
          </a:p>
          <a:p>
            <a:pPr marL="5794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>
                <a:tab pos="58928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pH:	3.5</a:t>
            </a:r>
          </a:p>
          <a:p>
            <a:pPr marL="5794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>
                <a:tab pos="58928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CCD: 	0.5-1.0A/dm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</a:p>
          <a:p>
            <a:pPr marL="5794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>
                <a:tab pos="58928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Time: 	40-240 seconds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D254DA-48DB-41C2-9281-5775B202F430}"/>
              </a:ext>
            </a:extLst>
          </p:cNvPr>
          <p:cNvSpPr txBox="1"/>
          <p:nvPr/>
        </p:nvSpPr>
        <p:spPr>
          <a:xfrm>
            <a:off x="1447800" y="640079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*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per EP3502320A1                      **per US10415148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148898"/>
      </p:ext>
    </p:extLst>
  </p:cSld>
  <p:clrMapOvr>
    <a:masterClrMapping/>
  </p:clrMapOvr>
  <p:transition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518" y="972616"/>
            <a:ext cx="8131175" cy="6020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Corrosion Resistance Requirements*</a:t>
            </a:r>
          </a:p>
        </p:txBody>
      </p:sp>
      <p:pic>
        <p:nvPicPr>
          <p:cNvPr id="6" name="Picture 4" descr="Wheel">
            <a:extLst>
              <a:ext uri="{FF2B5EF4-FFF2-40B4-BE49-F238E27FC236}">
                <a16:creationId xmlns:a16="http://schemas.microsoft.com/office/drawing/2014/main" id="{C8934AD2-4871-48FB-8D69-60D7A3C7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84390"/>
              </a:clrFrom>
              <a:clrTo>
                <a:srgbClr val="58439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5694" y="205150"/>
            <a:ext cx="1164195" cy="106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CFC487-32F9-4A1C-BD37-C40E526795E2}"/>
              </a:ext>
            </a:extLst>
          </p:cNvPr>
          <p:cNvGraphicFramePr>
            <a:graphicFrameLocks noGrp="1"/>
          </p:cNvGraphicFramePr>
          <p:nvPr/>
        </p:nvGraphicFramePr>
        <p:xfrm>
          <a:off x="329518" y="1574641"/>
          <a:ext cx="8484963" cy="3515360"/>
        </p:xfrm>
        <a:graphic>
          <a:graphicData uri="http://schemas.openxmlformats.org/drawingml/2006/table">
            <a:tbl>
              <a:tblPr firstRow="1" bandRow="1"/>
              <a:tblGrid>
                <a:gridCol w="2280866">
                  <a:extLst>
                    <a:ext uri="{9D8B030D-6E8A-4147-A177-3AD203B41FA5}">
                      <a16:colId xmlns:a16="http://schemas.microsoft.com/office/drawing/2014/main" val="3378701794"/>
                    </a:ext>
                  </a:extLst>
                </a:gridCol>
                <a:gridCol w="1410073">
                  <a:extLst>
                    <a:ext uri="{9D8B030D-6E8A-4147-A177-3AD203B41FA5}">
                      <a16:colId xmlns:a16="http://schemas.microsoft.com/office/drawing/2014/main" val="3146714172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1237787889"/>
                    </a:ext>
                  </a:extLst>
                </a:gridCol>
                <a:gridCol w="3313567">
                  <a:extLst>
                    <a:ext uri="{9D8B030D-6E8A-4147-A177-3AD203B41FA5}">
                      <a16:colId xmlns:a16="http://schemas.microsoft.com/office/drawing/2014/main" val="3813130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Hrs.</a:t>
                      </a:r>
                      <a:endParaRPr lang="en-US" sz="2000" b="1" baseline="30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13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 Salt Spray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visible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97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visible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009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CASS (active sites)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B456 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is conducted after CASS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2,000/cm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active sites should average &lt;0.032mm in diameter, no pit larger than 0.0635mm in diameter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27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Russian Mud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Rating = 5 </a:t>
                      </a:r>
                    </a:p>
                    <a:p>
                      <a:pPr algn="l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visible change)</a:t>
                      </a:r>
                    </a:p>
                    <a:p>
                      <a:pPr algn="l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Rating = 4 (Slight haze/stain no attack on Cr)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397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73DFD1-1B1A-41CE-A510-0F74326E3EC3}"/>
              </a:ext>
            </a:extLst>
          </p:cNvPr>
          <p:cNvSpPr txBox="1"/>
          <p:nvPr/>
        </p:nvSpPr>
        <p:spPr>
          <a:xfrm>
            <a:off x="329518" y="5391013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* For exterior automotive and motorcycle parts. </a:t>
            </a:r>
          </a:p>
          <a:p>
            <a:pPr marL="174625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Requirements may vary significantly from one manufacturer to another</a:t>
            </a:r>
          </a:p>
        </p:txBody>
      </p:sp>
    </p:spTree>
    <p:extLst>
      <p:ext uri="{BB962C8B-B14F-4D97-AF65-F5344CB8AC3E}">
        <p14:creationId xmlns:p14="http://schemas.microsoft.com/office/powerpoint/2010/main" val="1517486030"/>
      </p:ext>
    </p:extLst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5010150"/>
          </a:xfrm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decorative electrodeposited coatings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Nickel/chromium coatings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Copper/nickel/chromium coatings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Substrates designed for severe service: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Zinc alloys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Aluminum alloys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applicable for anodized aluminum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606"/>
            <a:ext cx="7772400" cy="1143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dirty="0">
                <a:solidFill>
                  <a:srgbClr val="0000FF"/>
                </a:solidFill>
              </a:rPr>
              <a:t>The CASS Test, ASTM B368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894561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1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opper </a:t>
            </a:r>
            <a:r>
              <a:rPr kumimoji="1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ccelerated </a:t>
            </a:r>
            <a:r>
              <a:rPr kumimoji="1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alt </a:t>
            </a:r>
            <a:r>
              <a:rPr kumimoji="1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pray)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495300" y="3175"/>
            <a:ext cx="81534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CASS vs. Salt Spray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6069AC-CEC7-4C6D-A3AF-B1C0D0CAC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80396"/>
              </p:ext>
            </p:extLst>
          </p:nvPr>
        </p:nvGraphicFramePr>
        <p:xfrm>
          <a:off x="424441" y="989965"/>
          <a:ext cx="8319182" cy="3362960"/>
        </p:xfrm>
        <a:graphic>
          <a:graphicData uri="http://schemas.openxmlformats.org/drawingml/2006/table">
            <a:tbl>
              <a:tblPr firstRow="1" bandRow="1"/>
              <a:tblGrid>
                <a:gridCol w="2870882">
                  <a:extLst>
                    <a:ext uri="{9D8B030D-6E8A-4147-A177-3AD203B41FA5}">
                      <a16:colId xmlns:a16="http://schemas.microsoft.com/office/drawing/2014/main" val="3378701794"/>
                    </a:ext>
                  </a:extLst>
                </a:gridCol>
                <a:gridCol w="3066701">
                  <a:extLst>
                    <a:ext uri="{9D8B030D-6E8A-4147-A177-3AD203B41FA5}">
                      <a16:colId xmlns:a16="http://schemas.microsoft.com/office/drawing/2014/main" val="3146714172"/>
                    </a:ext>
                  </a:extLst>
                </a:gridCol>
                <a:gridCol w="2381599">
                  <a:extLst>
                    <a:ext uri="{9D8B030D-6E8A-4147-A177-3AD203B41FA5}">
                      <a16:colId xmlns:a16="http://schemas.microsoft.com/office/drawing/2014/main" val="1237787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 Spray</a:t>
                      </a:r>
                      <a:endParaRPr lang="en-US" sz="2000" b="1" baseline="30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13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Temperature, ºC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 +/-1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  <a:tabLst>
                          <a:tab pos="2689225" algn="l"/>
                          <a:tab pos="5378450" algn="l"/>
                        </a:tabLs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+/- 2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97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NaCl + 0.25g/L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CuCl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  <a:endParaRPr lang="en-US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NaCl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009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to 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50000"/>
                        </a:spcBef>
                        <a:buClr>
                          <a:schemeClr val="tx1"/>
                        </a:buClr>
                        <a:buFont typeface="Symbol" pitchFamily="18" charset="2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6.5-7.2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27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1-2mL/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/80cm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1-2mL/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/80cm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3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Verification test panels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834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prep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Cleaning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 not cleaned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01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angle*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15-30º, 180º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15-30º, 6º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226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 Adjust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Acetic/NaOH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HCl/NaOH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10758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C778303-DB9C-4185-8650-CD9DE6C34F8D}"/>
              </a:ext>
            </a:extLst>
          </p:cNvPr>
          <p:cNvSpPr txBox="1"/>
          <p:nvPr/>
        </p:nvSpPr>
        <p:spPr>
          <a:xfrm>
            <a:off x="424442" y="4419600"/>
            <a:ext cx="5442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used for each test is the same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use one chamber for both tests</a:t>
            </a:r>
          </a:p>
        </p:txBody>
      </p:sp>
      <p:pic>
        <p:nvPicPr>
          <p:cNvPr id="7" name="Picture 4" descr="CHAMBER">
            <a:extLst>
              <a:ext uri="{FF2B5EF4-FFF2-40B4-BE49-F238E27FC236}">
                <a16:creationId xmlns:a16="http://schemas.microsoft.com/office/drawing/2014/main" id="{6EFF7AA6-4F1E-4DB9-8EBA-A8D2C5E09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rcRect r="4130"/>
          <a:stretch/>
        </p:blipFill>
        <p:spPr bwMode="auto">
          <a:xfrm>
            <a:off x="6172200" y="4419600"/>
            <a:ext cx="2690388" cy="210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8241AD-5659-4A86-A5C6-33E3730E0BED}"/>
              </a:ext>
            </a:extLst>
          </p:cNvPr>
          <p:cNvSpPr txBox="1"/>
          <p:nvPr/>
        </p:nvSpPr>
        <p:spPr>
          <a:xfrm>
            <a:off x="424441" y="5517687"/>
            <a:ext cx="5595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180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º exposure is for automotive parts that are installed in a horizontal orientation, 6º exposure is typically in Boeing/aerospace specifications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CC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CC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aining (long)">
  <a:themeElements>
    <a:clrScheme name="Training (long)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 (long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(long)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(long)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(long)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(long)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(long)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siness Plan">
  <a:themeElements>
    <a:clrScheme name="">
      <a:dk1>
        <a:srgbClr val="000066"/>
      </a:dk1>
      <a:lt1>
        <a:srgbClr val="CCCCFF"/>
      </a:lt1>
      <a:dk2>
        <a:srgbClr val="0033CC"/>
      </a:dk2>
      <a:lt2>
        <a:srgbClr val="FFFF00"/>
      </a:lt2>
      <a:accent1>
        <a:srgbClr val="FF3300"/>
      </a:accent1>
      <a:accent2>
        <a:srgbClr val="FF9933"/>
      </a:accent2>
      <a:accent3>
        <a:srgbClr val="AAADE2"/>
      </a:accent3>
      <a:accent4>
        <a:srgbClr val="AEAEDA"/>
      </a:accent4>
      <a:accent5>
        <a:srgbClr val="FFADAA"/>
      </a:accent5>
      <a:accent6>
        <a:srgbClr val="E78A2D"/>
      </a:accent6>
      <a:hlink>
        <a:srgbClr val="D60093"/>
      </a:hlink>
      <a:folHlink>
        <a:srgbClr val="6699FF"/>
      </a:folHlink>
    </a:clrScheme>
    <a:fontScheme name="Business Pl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siness Plan 1">
        <a:dk1>
          <a:srgbClr val="000066"/>
        </a:dk1>
        <a:lt1>
          <a:srgbClr val="CCCCFF"/>
        </a:lt1>
        <a:dk2>
          <a:srgbClr val="0000FF"/>
        </a:dk2>
        <a:lt2>
          <a:srgbClr val="FFFF00"/>
        </a:lt2>
        <a:accent1>
          <a:srgbClr val="FF3300"/>
        </a:accent1>
        <a:accent2>
          <a:srgbClr val="FF9933"/>
        </a:accent2>
        <a:accent3>
          <a:srgbClr val="AAAAFF"/>
        </a:accent3>
        <a:accent4>
          <a:srgbClr val="AEAEDA"/>
        </a:accent4>
        <a:accent5>
          <a:srgbClr val="FFADAA"/>
        </a:accent5>
        <a:accent6>
          <a:srgbClr val="E78A2D"/>
        </a:accent6>
        <a:hlink>
          <a:srgbClr val="D60093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0099"/>
        </a:dk2>
        <a:lt2>
          <a:srgbClr val="CCECFF"/>
        </a:lt2>
        <a:accent1>
          <a:srgbClr val="00CCC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B9B9E7"/>
        </a:accent6>
        <a:hlink>
          <a:srgbClr val="66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000000"/>
        </a:dk1>
        <a:lt1>
          <a:srgbClr val="FFFFCC"/>
        </a:lt1>
        <a:dk2>
          <a:srgbClr val="663300"/>
        </a:dk2>
        <a:lt2>
          <a:srgbClr val="FFCC66"/>
        </a:lt2>
        <a:accent1>
          <a:srgbClr val="999933"/>
        </a:accent1>
        <a:accent2>
          <a:srgbClr val="CCCC00"/>
        </a:accent2>
        <a:accent3>
          <a:srgbClr val="FFFFE2"/>
        </a:accent3>
        <a:accent4>
          <a:srgbClr val="000000"/>
        </a:accent4>
        <a:accent5>
          <a:srgbClr val="CACAAD"/>
        </a:accent5>
        <a:accent6>
          <a:srgbClr val="B9B900"/>
        </a:accent6>
        <a:hlink>
          <a:srgbClr val="FF9966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5">
        <a:dk1>
          <a:srgbClr val="990066"/>
        </a:dk1>
        <a:lt1>
          <a:srgbClr val="FFFFFF"/>
        </a:lt1>
        <a:dk2>
          <a:srgbClr val="CC3399"/>
        </a:dk2>
        <a:lt2>
          <a:srgbClr val="FFFF00"/>
        </a:lt2>
        <a:accent1>
          <a:srgbClr val="6699FF"/>
        </a:accent1>
        <a:accent2>
          <a:srgbClr val="00CCCC"/>
        </a:accent2>
        <a:accent3>
          <a:srgbClr val="E2ADCA"/>
        </a:accent3>
        <a:accent4>
          <a:srgbClr val="DADADA"/>
        </a:accent4>
        <a:accent5>
          <a:srgbClr val="B8CAFF"/>
        </a:accent5>
        <a:accent6>
          <a:srgbClr val="00B9B9"/>
        </a:accent6>
        <a:hlink>
          <a:srgbClr val="9966FF"/>
        </a:hlink>
        <a:folHlink>
          <a:srgbClr val="FF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6">
        <a:dk1>
          <a:srgbClr val="003300"/>
        </a:dk1>
        <a:lt1>
          <a:srgbClr val="FFFFFF"/>
        </a:lt1>
        <a:dk2>
          <a:srgbClr val="009900"/>
        </a:dk2>
        <a:lt2>
          <a:srgbClr val="FFFF00"/>
        </a:lt2>
        <a:accent1>
          <a:srgbClr val="CCCC00"/>
        </a:accent1>
        <a:accent2>
          <a:srgbClr val="999933"/>
        </a:accent2>
        <a:accent3>
          <a:srgbClr val="AACAAA"/>
        </a:accent3>
        <a:accent4>
          <a:srgbClr val="DADADA"/>
        </a:accent4>
        <a:accent5>
          <a:srgbClr val="E2E2AA"/>
        </a:accent5>
        <a:accent6>
          <a:srgbClr val="8A8A2D"/>
        </a:accent6>
        <a:hlink>
          <a:srgbClr val="9999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drock">
  <a:themeElements>
    <a:clrScheme name="Bedrock 1">
      <a:dk1>
        <a:srgbClr val="393939"/>
      </a:dk1>
      <a:lt1>
        <a:srgbClr val="EAEAEA"/>
      </a:lt1>
      <a:dk2>
        <a:srgbClr val="336699"/>
      </a:dk2>
      <a:lt2>
        <a:srgbClr val="FFFFFF"/>
      </a:lt2>
      <a:accent1>
        <a:srgbClr val="009999"/>
      </a:accent1>
      <a:accent2>
        <a:srgbClr val="003366"/>
      </a:accent2>
      <a:accent3>
        <a:srgbClr val="ADB8CA"/>
      </a:accent3>
      <a:accent4>
        <a:srgbClr val="C8C8C8"/>
      </a:accent4>
      <a:accent5>
        <a:srgbClr val="AACACA"/>
      </a:accent5>
      <a:accent6>
        <a:srgbClr val="002D5C"/>
      </a:accent6>
      <a:hlink>
        <a:srgbClr val="990066"/>
      </a:hlink>
      <a:folHlink>
        <a:srgbClr val="CBCBCB"/>
      </a:folHlink>
    </a:clrScheme>
    <a:fontScheme name="Bedroc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" pitchFamily="34" charset="0"/>
          </a:defRPr>
        </a:defPPr>
      </a:lstStyle>
    </a:lnDef>
  </a:objectDefaults>
  <a:extraClrSchemeLst>
    <a:extraClrScheme>
      <a:clrScheme name="Bedrock 1">
        <a:dk1>
          <a:srgbClr val="393939"/>
        </a:dk1>
        <a:lt1>
          <a:srgbClr val="EAEAEA"/>
        </a:lt1>
        <a:dk2>
          <a:srgbClr val="336699"/>
        </a:dk2>
        <a:lt2>
          <a:srgbClr val="FFFFFF"/>
        </a:lt2>
        <a:accent1>
          <a:srgbClr val="009999"/>
        </a:accent1>
        <a:accent2>
          <a:srgbClr val="003366"/>
        </a:accent2>
        <a:accent3>
          <a:srgbClr val="ADB8CA"/>
        </a:accent3>
        <a:accent4>
          <a:srgbClr val="C8C8C8"/>
        </a:accent4>
        <a:accent5>
          <a:srgbClr val="AACACA"/>
        </a:accent5>
        <a:accent6>
          <a:srgbClr val="002D5C"/>
        </a:accent6>
        <a:hlink>
          <a:srgbClr val="990066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rock 2">
        <a:dk1>
          <a:srgbClr val="003366"/>
        </a:dk1>
        <a:lt1>
          <a:srgbClr val="FFFFFF"/>
        </a:lt1>
        <a:dk2>
          <a:srgbClr val="336699"/>
        </a:dk2>
        <a:lt2>
          <a:srgbClr val="868686"/>
        </a:lt2>
        <a:accent1>
          <a:srgbClr val="6699FF"/>
        </a:accent1>
        <a:accent2>
          <a:srgbClr val="0066CC"/>
        </a:accent2>
        <a:accent3>
          <a:srgbClr val="FFFFFF"/>
        </a:accent3>
        <a:accent4>
          <a:srgbClr val="002A56"/>
        </a:accent4>
        <a:accent5>
          <a:srgbClr val="B8CAFF"/>
        </a:accent5>
        <a:accent6>
          <a:srgbClr val="005CB9"/>
        </a:accent6>
        <a:hlink>
          <a:srgbClr val="66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roc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555555"/>
        </a:accent6>
        <a:hlink>
          <a:srgbClr val="EAEAEA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6647</TotalTime>
  <Words>2274</Words>
  <Application>Microsoft Office PowerPoint</Application>
  <PresentationFormat>On-screen Show (4:3)</PresentationFormat>
  <Paragraphs>374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Monotype Sorts</vt:lpstr>
      <vt:lpstr>Symbol</vt:lpstr>
      <vt:lpstr>Times New Roman</vt:lpstr>
      <vt:lpstr>Univers</vt:lpstr>
      <vt:lpstr>Default Design</vt:lpstr>
      <vt:lpstr>Training (long)</vt:lpstr>
      <vt:lpstr>Business Plan</vt:lpstr>
      <vt:lpstr>Bedrock</vt:lpstr>
      <vt:lpstr>Blank Presentation</vt:lpstr>
      <vt:lpstr>CASS and other Accelerated Corrosion Tests</vt:lpstr>
      <vt:lpstr>Common Corrosion Mechanisms</vt:lpstr>
      <vt:lpstr>Accelerated Corrosion Tests</vt:lpstr>
      <vt:lpstr>PowerPoint Presentation</vt:lpstr>
      <vt:lpstr>Ni-Cr Corrosion Protection Options: </vt:lpstr>
      <vt:lpstr>Passivation of Cr+3 Deposits</vt:lpstr>
      <vt:lpstr>Introduction </vt:lpstr>
      <vt:lpstr>The CASS Test, ASTM B368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Corrodkote Accelerated Corrosion Test, ASTM B380</vt:lpstr>
      <vt:lpstr>Overview of Corrodkote Test</vt:lpstr>
      <vt:lpstr>Corrodkote Exposure Chamber</vt:lpstr>
      <vt:lpstr>Slurry Application</vt:lpstr>
      <vt:lpstr>Corrodkote Test Cycle</vt:lpstr>
      <vt:lpstr>Russian Mud Test, ASTM B995</vt:lpstr>
      <vt:lpstr>Russian Mud Test, ASTM B995</vt:lpstr>
      <vt:lpstr>Russian Mud Test, ASTM B995</vt:lpstr>
      <vt:lpstr>PowerPoint Presentation</vt:lpstr>
      <vt:lpstr>Kesternich Test (ASTM G87)</vt:lpstr>
      <vt:lpstr>Kesternich Test</vt:lpstr>
      <vt:lpstr>Kesternich Test  </vt:lpstr>
      <vt:lpstr>The End, Thank You!</vt:lpstr>
    </vt:vector>
  </TitlesOfParts>
  <Company>Scientific Control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Kiepura</dc:creator>
  <cp:lastModifiedBy>Frank Altmayer</cp:lastModifiedBy>
  <cp:revision>230</cp:revision>
  <dcterms:created xsi:type="dcterms:W3CDTF">1999-09-01T17:16:52Z</dcterms:created>
  <dcterms:modified xsi:type="dcterms:W3CDTF">2020-02-12T18:46:30Z</dcterms:modified>
</cp:coreProperties>
</file>